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Default Extension="wmv" ContentType="video/x-ms-wmv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3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Default Extension="vml" ContentType="application/vnd.openxmlformats-officedocument.vmlDrawing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wmf" ContentType="image/x-wmf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58" r:id="rId4"/>
    <p:sldId id="259" r:id="rId5"/>
    <p:sldId id="289" r:id="rId6"/>
    <p:sldId id="292" r:id="rId7"/>
    <p:sldId id="288" r:id="rId8"/>
    <p:sldId id="291" r:id="rId9"/>
    <p:sldId id="294" r:id="rId10"/>
    <p:sldId id="296" r:id="rId11"/>
    <p:sldId id="295" r:id="rId12"/>
    <p:sldId id="287" r:id="rId13"/>
    <p:sldId id="297" r:id="rId14"/>
    <p:sldId id="299" r:id="rId15"/>
    <p:sldId id="302" r:id="rId16"/>
    <p:sldId id="301" r:id="rId17"/>
    <p:sldId id="300" r:id="rId18"/>
    <p:sldId id="298" r:id="rId19"/>
    <p:sldId id="303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13" r:id="rId28"/>
    <p:sldId id="316" r:id="rId29"/>
    <p:sldId id="317" r:id="rId30"/>
    <p:sldId id="315" r:id="rId31"/>
    <p:sldId id="314" r:id="rId32"/>
    <p:sldId id="318" r:id="rId33"/>
    <p:sldId id="320" r:id="rId34"/>
    <p:sldId id="319" r:id="rId35"/>
    <p:sldId id="323" r:id="rId36"/>
    <p:sldId id="322" r:id="rId37"/>
    <p:sldId id="324" r:id="rId38"/>
    <p:sldId id="325" r:id="rId39"/>
    <p:sldId id="327" r:id="rId40"/>
    <p:sldId id="328" r:id="rId41"/>
    <p:sldId id="326" r:id="rId42"/>
    <p:sldId id="329" r:id="rId43"/>
    <p:sldId id="330" r:id="rId44"/>
    <p:sldId id="331" r:id="rId45"/>
    <p:sldId id="332" r:id="rId46"/>
    <p:sldId id="333" r:id="rId47"/>
    <p:sldId id="337" r:id="rId48"/>
    <p:sldId id="334" r:id="rId49"/>
    <p:sldId id="335" r:id="rId50"/>
    <p:sldId id="336" r:id="rId51"/>
    <p:sldId id="283" r:id="rId52"/>
    <p:sldId id="285" r:id="rId53"/>
    <p:sldId id="284" r:id="rId54"/>
    <p:sldId id="338" r:id="rId5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9900"/>
    <a:srgbClr val="0000CC"/>
    <a:srgbClr val="33CC33"/>
    <a:srgbClr val="FF99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99" autoAdjust="0"/>
    <p:restoredTop sz="94660"/>
  </p:normalViewPr>
  <p:slideViewPr>
    <p:cSldViewPr>
      <p:cViewPr varScale="1">
        <p:scale>
          <a:sx n="69" d="100"/>
          <a:sy n="69" d="100"/>
        </p:scale>
        <p:origin x="-132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wmf>
</file>

<file path=ppt/media/image31.wmf>
</file>

<file path=ppt/media/image32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19568-1DB9-4393-AFF3-8F1889C9747F}" type="datetimeFigureOut">
              <a:rPr lang="en-US" smtClean="0"/>
              <a:pPr/>
              <a:t>10/1/2017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61B631-79A7-4439-976D-9EABF3797E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96479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36</a:t>
            </a:fld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38</a:t>
            </a:fld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39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40</a:t>
            </a:fld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41</a:t>
            </a:fld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42</a:t>
            </a:fld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43</a:t>
            </a:fld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44</a:t>
            </a:fld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45</a:t>
            </a:fld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47</a:t>
            </a:fld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48</a:t>
            </a:fld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49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50</a:t>
            </a:fld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51</a:t>
            </a:fld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52</a:t>
            </a:fld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53</a:t>
            </a:fld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54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1B631-79A7-4439-976D-9EABF3797E6E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media" Target="../media/media1.wmv"/><Relationship Id="rId2" Type="http://schemas.openxmlformats.org/officeDocument/2006/relationships/slideMaster" Target="../slideMasters/slideMaster1.xml"/><Relationship Id="rId1" Type="http://schemas.openxmlformats.org/officeDocument/2006/relationships/video" Target="../media/media1.wmv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media" Target="../media/media2.wmv"/><Relationship Id="rId2" Type="http://schemas.openxmlformats.org/officeDocument/2006/relationships/slideMaster" Target="../slideMasters/slideMaster1.xml"/><Relationship Id="rId1" Type="http://schemas.openxmlformats.org/officeDocument/2006/relationships/video" Target="../media/media2.wmv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 userDrawn="1"/>
        </p:nvSpPr>
        <p:spPr>
          <a:xfrm>
            <a:off x="0" y="6519446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6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О</a:t>
            </a:r>
            <a:r>
              <a:rPr lang="bg-BG" sz="14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СНОВИ</a:t>
            </a:r>
            <a:r>
              <a:rPr lang="bg-BG" sz="16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bg-BG" sz="14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НА</a:t>
            </a:r>
            <a:r>
              <a:rPr lang="bg-BG" sz="16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 К</a:t>
            </a:r>
            <a:r>
              <a:rPr lang="bg-BG" sz="14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ОМПЮТЪРНАТА</a:t>
            </a:r>
            <a:r>
              <a:rPr lang="bg-BG" sz="16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 Г</a:t>
            </a:r>
            <a:r>
              <a:rPr lang="bg-BG" sz="14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РАФИКА</a:t>
            </a:r>
            <a:r>
              <a:rPr lang="bg-BG" sz="16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   •   доц. д-р П</a:t>
            </a:r>
            <a:r>
              <a:rPr lang="bg-BG" sz="14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АВЕЛ</a:t>
            </a:r>
            <a:r>
              <a:rPr lang="bg-BG" sz="16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 Б</a:t>
            </a:r>
            <a:r>
              <a:rPr lang="bg-BG" sz="14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ОЙЧЕВ</a:t>
            </a:r>
            <a:r>
              <a:rPr lang="bg-BG" sz="16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   •   КИТ-ФМИ-СУ   •   </a:t>
            </a:r>
            <a:r>
              <a:rPr lang="bg-BG" sz="1600" spc="0" dirty="0" smtClean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2017</a:t>
            </a:r>
            <a:endParaRPr lang="en-US" sz="1600" spc="0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1" hasCustomPrompt="1"/>
          </p:nvPr>
        </p:nvSpPr>
        <p:spPr>
          <a:xfrm>
            <a:off x="0" y="1295400"/>
            <a:ext cx="9144000" cy="609600"/>
          </a:xfrm>
        </p:spPr>
        <p:txBody>
          <a:bodyPr/>
          <a:lstStyle>
            <a:lvl1pPr algn="ctr">
              <a:buNone/>
              <a:defRPr b="1">
                <a:solidFill>
                  <a:srgbClr val="0070C0"/>
                </a:solidFill>
                <a:effectLst>
                  <a:outerShdw blurRad="50800" dir="16200000" rotWithShape="0">
                    <a:srgbClr val="0070C0">
                      <a:alpha val="40000"/>
                    </a:srgbClr>
                  </a:outerShdw>
                </a:effectLst>
              </a:defRPr>
            </a:lvl1pPr>
          </a:lstStyle>
          <a:p>
            <a:pPr lvl="0"/>
            <a:r>
              <a:rPr lang="bg-BG" dirty="0" smtClean="0"/>
              <a:t>Номер на лекция</a:t>
            </a:r>
            <a:endParaRPr lang="en-US" dirty="0"/>
          </a:p>
        </p:txBody>
      </p:sp>
      <p:sp>
        <p:nvSpPr>
          <p:cNvPr id="32" name="Content Placeholder 30"/>
          <p:cNvSpPr>
            <a:spLocks noGrp="1"/>
          </p:cNvSpPr>
          <p:nvPr>
            <p:ph sz="quarter" idx="12" hasCustomPrompt="1"/>
          </p:nvPr>
        </p:nvSpPr>
        <p:spPr>
          <a:xfrm>
            <a:off x="0" y="1905000"/>
            <a:ext cx="9144000" cy="1066800"/>
          </a:xfrm>
        </p:spPr>
        <p:txBody>
          <a:bodyPr>
            <a:noAutofit/>
          </a:bodyPr>
          <a:lstStyle>
            <a:lvl1pPr algn="ctr">
              <a:buNone/>
              <a:defRPr sz="6600" b="1">
                <a:solidFill>
                  <a:schemeClr val="tx1"/>
                </a:solidFill>
                <a:effectLst>
                  <a:outerShdw blurRad="50800" dir="16200000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pPr lvl="0"/>
            <a:r>
              <a:rPr lang="bg-BG" dirty="0" smtClean="0"/>
              <a:t>Заглавие 1</a:t>
            </a:r>
            <a:endParaRPr lang="en-US" dirty="0"/>
          </a:p>
        </p:txBody>
      </p:sp>
      <p:pic>
        <p:nvPicPr>
          <p:cNvPr id="2" name="AniLogoBig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2667000" y="3314700"/>
            <a:ext cx="3810000" cy="2857500"/>
          </a:xfrm>
          <a:prstGeom prst="rect">
            <a:avLst/>
          </a:prstGeom>
          <a:effectLst>
            <a:softEdge rad="3175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74638"/>
            <a:ext cx="78486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600200"/>
            <a:ext cx="7848600" cy="5105400"/>
          </a:xfrm>
        </p:spPr>
        <p:txBody>
          <a:bodyPr/>
          <a:lstStyle>
            <a:lvl2pPr>
              <a:buFont typeface="Calibri" pitchFamily="34" charset="0"/>
              <a:buChar char="–"/>
              <a:defRPr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7" name="AniLogoSmall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0" y="381000"/>
            <a:ext cx="12192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381000"/>
            <a:ext cx="7848600" cy="6324600"/>
          </a:xfrm>
        </p:spPr>
        <p:txBody>
          <a:bodyPr/>
          <a:lstStyle>
            <a:lvl2pPr>
              <a:buFont typeface="Calibri" pitchFamily="34" charset="0"/>
              <a:buChar char="–"/>
              <a:defRPr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45105354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>
            <a:lvl1pPr>
              <a:defRPr sz="6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B3B8F-FDDF-4512-9E8B-7FE672AA7E35}" type="datetimeFigureOut">
              <a:rPr lang="en-US" smtClean="0"/>
              <a:pPr/>
              <a:t>10/1/2017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3CE80-6F79-425A-BF10-6218829F3E4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4" r:id="rId4"/>
    <p:sldLayoutId id="2147483655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5400" b="1" kern="120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None/>
        <a:defRPr sz="3600" b="1" kern="120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rgbClr val="0070C0"/>
          </a:solidFill>
          <a:effectLst>
            <a:outerShdw blurRad="50800" dir="16200000" rotWithShape="0">
              <a:schemeClr val="accent1">
                <a:lumMod val="75000"/>
                <a:alpha val="40000"/>
              </a:scheme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effectLst>
            <a:outerShdw blurRad="50800" dir="16200000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.be/JGxbhdr3w2I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../../Media/Videos/Seduction.1280x720.XVID.VBR.avi" TargetMode="Externa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hyperlink" Target="http://youtu.be/1v5Aqo6PaFw" TargetMode="External"/><Relationship Id="rId7" Type="http://schemas.openxmlformats.org/officeDocument/2006/relationships/hyperlink" Target="../../Media/Videos/Ellipses%20(Wireframe).avi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hyperlink" Target="../../Media/Videos/Ellipses.avi" TargetMode="External"/><Relationship Id="rId4" Type="http://schemas.openxmlformats.org/officeDocument/2006/relationships/hyperlink" Target="http://youtu.be/Q-2_WhwDhjw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.be/OfjE8RlcaJ8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hyperlink" Target="../../Media/Videos/The%20Convertible%20House.avi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.be/O1xhIfAVfXo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hyperlink" Target="../../Media/Videos/The%20Convertible%20House%20(BG).avi" TargetMode="Externa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hyperlink" Target="http://youtu.be/1v5Aqo6PaFw" TargetMode="External"/><Relationship Id="rId7" Type="http://schemas.openxmlformats.org/officeDocument/2006/relationships/hyperlink" Target="../../Media/Videos/vixit%20(divx).avi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outu.be/Q-2_WhwDhjw" TargetMode="External"/><Relationship Id="rId5" Type="http://schemas.openxmlformats.org/officeDocument/2006/relationships/hyperlink" Target="http://youtu.be/WbSw5z45gAQ" TargetMode="External"/><Relationship Id="rId10" Type="http://schemas.openxmlformats.org/officeDocument/2006/relationships/image" Target="../media/image25.png"/><Relationship Id="rId4" Type="http://schemas.openxmlformats.org/officeDocument/2006/relationships/hyperlink" Target="http://youtu.be/53EtAejQoEo" TargetMode="External"/><Relationship Id="rId9" Type="http://schemas.openxmlformats.org/officeDocument/2006/relationships/hyperlink" Target="../../Media/Videos/vixit-behind%20the%20scenes%20(divx).avi" TargetMode="Externa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hyperlink" Target="http://youtu.be/1v5Aqo6PaFw" TargetMode="External"/><Relationship Id="rId7" Type="http://schemas.openxmlformats.org/officeDocument/2006/relationships/hyperlink" Target="../../Media/Videos/ElasticBlobs.avi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youtu.be/Q-2_WhwDhjw" TargetMode="External"/><Relationship Id="rId5" Type="http://schemas.openxmlformats.org/officeDocument/2006/relationships/hyperlink" Target="http://youtu.be/XfBdOg-p_zU" TargetMode="External"/><Relationship Id="rId10" Type="http://schemas.openxmlformats.org/officeDocument/2006/relationships/image" Target="../media/image27.png"/><Relationship Id="rId4" Type="http://schemas.openxmlformats.org/officeDocument/2006/relationships/hyperlink" Target="http://youtu.be/lAlvYxAMoLk" TargetMode="External"/><Relationship Id="rId9" Type="http://schemas.openxmlformats.org/officeDocument/2006/relationships/hyperlink" Target="../../Media/Videos/Decimal%20clock.avi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hyperlink" Target="http://youtu.be/EaYMza9eY30" TargetMode="External"/><Relationship Id="rId7" Type="http://schemas.openxmlformats.org/officeDocument/2006/relationships/hyperlink" Target="../../Media/Videos/Pigs%20in%20love.avi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hyperlink" Target="../../Media/Videos/Helicopter%202.avi" TargetMode="External"/><Relationship Id="rId4" Type="http://schemas.openxmlformats.org/officeDocument/2006/relationships/hyperlink" Target="http://youtu.be/BTGu4GTtqeM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freerangestock.com/understanding/vector_bitmap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vector-conversions.com/vectorizing/raster_vs_vector.html" TargetMode="Externa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notesSlide" Target="../notesSlides/notesSlide53.xml"/><Relationship Id="rId7" Type="http://schemas.openxmlformats.org/officeDocument/2006/relationships/hyperlink" Target="../../Media/Videos/Harlem%20Shake.avi" TargetMode="Externa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oleObject" Target="../embeddings/oleObject1.bin"/><Relationship Id="rId4" Type="http://schemas.openxmlformats.org/officeDocument/2006/relationships/hyperlink" Target="http://youtu.be/DOZZT9iyans" TargetMode="Externa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/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bg-BG" dirty="0" smtClean="0"/>
              <a:t>Т</a:t>
            </a:r>
            <a:r>
              <a:rPr lang="bg-BG" sz="2800" dirty="0" smtClean="0"/>
              <a:t>ЕМА</a:t>
            </a:r>
            <a:r>
              <a:rPr lang="bg-BG" dirty="0" smtClean="0"/>
              <a:t> №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22" name="Content Placeholder 21"/>
          <p:cNvSpPr>
            <a:spLocks noGrp="1"/>
          </p:cNvSpPr>
          <p:nvPr>
            <p:ph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bg-BG" dirty="0" smtClean="0"/>
              <a:t>Въведение в КГ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609600" y="762000"/>
            <a:ext cx="8096835" cy="5348288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Линейна перспектива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Какво е това</a:t>
            </a:r>
          </a:p>
          <a:p>
            <a:pPr lvl="1"/>
            <a:r>
              <a:rPr lang="bg-BG" dirty="0" smtClean="0"/>
              <a:t>Илюстрация от монография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bg-BG" dirty="0" smtClean="0"/>
              <a:t>“</a:t>
            </a:r>
            <a:r>
              <a:rPr lang="en-US" dirty="0" smtClean="0"/>
              <a:t>De</a:t>
            </a:r>
            <a:r>
              <a:rPr lang="bg-BG" dirty="0" smtClean="0"/>
              <a:t> </a:t>
            </a:r>
            <a:r>
              <a:rPr lang="en-US" dirty="0" err="1" smtClean="0"/>
              <a:t>Pictura</a:t>
            </a:r>
            <a:r>
              <a:rPr lang="bg-BG" dirty="0" smtClean="0"/>
              <a:t>” на Леон </a:t>
            </a:r>
            <a:r>
              <a:rPr lang="bg-BG" dirty="0" err="1" smtClean="0"/>
              <a:t>Алберти</a:t>
            </a:r>
            <a:endParaRPr lang="bg-BG" dirty="0" smtClean="0"/>
          </a:p>
          <a:p>
            <a:pPr lvl="1"/>
            <a:r>
              <a:rPr lang="bg-BG" dirty="0" smtClean="0"/>
              <a:t>Първата известна публикация за линейната перспектива. Показва, че образът може да бъде изчислен.</a:t>
            </a:r>
            <a:endParaRPr lang="en-US" dirty="0" smtClean="0"/>
          </a:p>
          <a:p>
            <a:endParaRPr lang="bg-BG" sz="1000" dirty="0" smtClean="0"/>
          </a:p>
          <a:p>
            <a:r>
              <a:rPr lang="bg-BG" dirty="0" smtClean="0"/>
              <a:t>Време и място</a:t>
            </a:r>
          </a:p>
          <a:p>
            <a:pPr lvl="1"/>
            <a:r>
              <a:rPr lang="bg-BG" dirty="0" smtClean="0"/>
              <a:t>1435 г. (преди 6 века), Италия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514600" y="457200"/>
            <a:ext cx="4262562" cy="6014658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Wireframe (</a:t>
            </a:r>
            <a:r>
              <a:rPr lang="bg-BG" dirty="0" smtClean="0"/>
              <a:t>телен)</a:t>
            </a:r>
            <a:r>
              <a:rPr lang="en-US" dirty="0" smtClean="0"/>
              <a:t> </a:t>
            </a:r>
            <a:r>
              <a:rPr lang="bg-BG" dirty="0" smtClean="0"/>
              <a:t>модел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Какво е това</a:t>
            </a:r>
          </a:p>
          <a:p>
            <a:pPr lvl="1"/>
            <a:r>
              <a:rPr lang="bg-BG" dirty="0" smtClean="0"/>
              <a:t>Илюстрация “</a:t>
            </a:r>
            <a:r>
              <a:rPr lang="en-US" dirty="0" smtClean="0"/>
              <a:t>Studio </a:t>
            </a:r>
            <a:r>
              <a:rPr lang="en-US" dirty="0" err="1" smtClean="0"/>
              <a:t>prospettico</a:t>
            </a:r>
            <a:r>
              <a:rPr lang="en-US" dirty="0" smtClean="0"/>
              <a:t> </a:t>
            </a:r>
            <a:r>
              <a:rPr lang="en-US" dirty="0" err="1" smtClean="0"/>
              <a:t>di</a:t>
            </a:r>
            <a:r>
              <a:rPr lang="en-US" dirty="0" smtClean="0"/>
              <a:t> </a:t>
            </a:r>
            <a:r>
              <a:rPr lang="en-US" dirty="0" err="1" smtClean="0"/>
              <a:t>calice</a:t>
            </a:r>
            <a:r>
              <a:rPr lang="bg-BG" dirty="0" smtClean="0"/>
              <a:t>” на </a:t>
            </a:r>
            <a:r>
              <a:rPr lang="bg-BG" dirty="0" err="1" smtClean="0"/>
              <a:t>Паоло</a:t>
            </a:r>
            <a:r>
              <a:rPr lang="bg-BG" dirty="0" smtClean="0"/>
              <a:t> Учело</a:t>
            </a:r>
          </a:p>
          <a:p>
            <a:pPr lvl="1"/>
            <a:r>
              <a:rPr lang="en-US" dirty="0" smtClean="0"/>
              <a:t>Wireframe</a:t>
            </a:r>
            <a:r>
              <a:rPr lang="bg-BG" dirty="0" smtClean="0"/>
              <a:t> модел на ротационно тяло</a:t>
            </a:r>
          </a:p>
          <a:p>
            <a:endParaRPr lang="bg-BG" sz="1000" dirty="0" smtClean="0"/>
          </a:p>
          <a:p>
            <a:r>
              <a:rPr lang="bg-BG" dirty="0" smtClean="0"/>
              <a:t>Време и място</a:t>
            </a:r>
          </a:p>
          <a:p>
            <a:pPr lvl="1"/>
            <a:r>
              <a:rPr lang="bg-BG" dirty="0" smtClean="0"/>
              <a:t>Около 1450 г. (преди 6 века), Италия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457200" y="609600"/>
            <a:ext cx="8338220" cy="5602503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457199" y="609600"/>
            <a:ext cx="8305801" cy="5624946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Пиксели + цветове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Какво е това</a:t>
            </a:r>
          </a:p>
          <a:p>
            <a:pPr lvl="1"/>
            <a:r>
              <a:rPr lang="bg-BG" dirty="0" smtClean="0"/>
              <a:t>Рисунка “</a:t>
            </a:r>
            <a:r>
              <a:rPr lang="fr-FR" dirty="0" smtClean="0"/>
              <a:t>Un dimanche après-midi à</a:t>
            </a:r>
            <a:r>
              <a:rPr lang="bg-BG" dirty="0" smtClean="0"/>
              <a:t/>
            </a:r>
            <a:br>
              <a:rPr lang="bg-BG" dirty="0" smtClean="0"/>
            </a:br>
            <a:r>
              <a:rPr lang="fr-FR" dirty="0" smtClean="0"/>
              <a:t>l'Île de la Grande Jatte</a:t>
            </a:r>
            <a:r>
              <a:rPr lang="bg-BG" dirty="0" smtClean="0"/>
              <a:t>” на Жорж </a:t>
            </a:r>
            <a:r>
              <a:rPr lang="bg-BG" dirty="0" err="1" smtClean="0"/>
              <a:t>Сьора</a:t>
            </a:r>
            <a:endParaRPr lang="bg-BG" dirty="0" smtClean="0"/>
          </a:p>
          <a:p>
            <a:pPr lvl="1"/>
            <a:r>
              <a:rPr lang="bg-BG" dirty="0" smtClean="0"/>
              <a:t>Начало на </a:t>
            </a:r>
            <a:r>
              <a:rPr lang="bg-BG" dirty="0" err="1" smtClean="0"/>
              <a:t>неоимпресионизма</a:t>
            </a:r>
            <a:endParaRPr lang="bg-BG" dirty="0" smtClean="0"/>
          </a:p>
          <a:p>
            <a:pPr lvl="1"/>
            <a:r>
              <a:rPr lang="bg-BG" dirty="0" smtClean="0"/>
              <a:t>Представяне на цветове и полутонове чрез множество цветни пиксели</a:t>
            </a:r>
          </a:p>
          <a:p>
            <a:endParaRPr lang="bg-BG" sz="1000" dirty="0" smtClean="0"/>
          </a:p>
          <a:p>
            <a:r>
              <a:rPr lang="bg-BG" dirty="0" smtClean="0"/>
              <a:t>Време и място</a:t>
            </a:r>
          </a:p>
          <a:p>
            <a:pPr lvl="1"/>
            <a:r>
              <a:rPr lang="bg-BG" dirty="0" smtClean="0"/>
              <a:t>1884-1886 г. (преди век), Италия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Pavel\Courses\Materials\Course.OKG 2012-13\OKG-02. Topics in KG\Images\BulgarianEmboidery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62000" y="838200"/>
            <a:ext cx="7574312" cy="51054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Растери и текстури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Какво е това</a:t>
            </a:r>
          </a:p>
          <a:p>
            <a:pPr lvl="1"/>
            <a:r>
              <a:rPr lang="bg-BG" dirty="0" smtClean="0"/>
              <a:t>Българска бродерия</a:t>
            </a:r>
          </a:p>
          <a:p>
            <a:pPr lvl="1"/>
            <a:r>
              <a:rPr lang="bg-BG" dirty="0" smtClean="0"/>
              <a:t>Модел на </a:t>
            </a:r>
            <a:r>
              <a:rPr lang="bg-BG" dirty="0" err="1" smtClean="0"/>
              <a:t>растерни</a:t>
            </a:r>
            <a:r>
              <a:rPr lang="bg-BG" dirty="0" smtClean="0"/>
              <a:t> изображения</a:t>
            </a:r>
          </a:p>
          <a:p>
            <a:pPr lvl="1"/>
            <a:r>
              <a:rPr lang="bg-BG" dirty="0" smtClean="0"/>
              <a:t>Демонстрация на безшевни текстури</a:t>
            </a:r>
            <a:br>
              <a:rPr lang="bg-BG" dirty="0" smtClean="0"/>
            </a:br>
            <a:r>
              <a:rPr lang="bg-BG" dirty="0" smtClean="0"/>
              <a:t>(</a:t>
            </a:r>
            <a:r>
              <a:rPr lang="en-US" dirty="0" smtClean="0"/>
              <a:t>seamless textures)</a:t>
            </a:r>
            <a:endParaRPr lang="bg-BG" dirty="0" smtClean="0"/>
          </a:p>
          <a:p>
            <a:endParaRPr lang="bg-BG" sz="1000" dirty="0" smtClean="0"/>
          </a:p>
          <a:p>
            <a:r>
              <a:rPr lang="bg-BG" dirty="0" smtClean="0"/>
              <a:t>Време и място</a:t>
            </a:r>
          </a:p>
          <a:p>
            <a:pPr lvl="1"/>
            <a:r>
              <a:rPr lang="bg-BG" dirty="0" smtClean="0"/>
              <a:t>Преди няколко века (?), България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Съвременна история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6477000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chemeClr val="tx1">
                      <a:lumMod val="65000"/>
                      <a:lumOff val="35000"/>
                      <a:alpha val="50000"/>
                    </a:schemeClr>
                  </a:outerShdw>
                </a:effectLst>
                <a:latin typeface="Arial Black" panose="020B0A04020102020204" pitchFamily="34" charset="0"/>
              </a:rPr>
              <a:t>1:05</a:t>
            </a:r>
            <a:endParaRPr lang="bg-BG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chemeClr val="tx1">
                    <a:lumMod val="65000"/>
                    <a:lumOff val="35000"/>
                    <a:alpha val="5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Съдържание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Тема 2: Въведение в КГ</a:t>
            </a:r>
          </a:p>
          <a:p>
            <a:pPr lvl="1"/>
            <a:r>
              <a:rPr lang="bg-BG" dirty="0" smtClean="0"/>
              <a:t>Дефиниция и история</a:t>
            </a:r>
          </a:p>
          <a:p>
            <a:pPr lvl="1"/>
            <a:r>
              <a:rPr lang="bg-BG" dirty="0" smtClean="0"/>
              <a:t>Връзка с други дисциплини</a:t>
            </a:r>
          </a:p>
          <a:p>
            <a:pPr lvl="1"/>
            <a:r>
              <a:rPr lang="bg-BG" dirty="0" smtClean="0"/>
              <a:t>Векторна и </a:t>
            </a:r>
            <a:r>
              <a:rPr lang="bg-BG" dirty="0" err="1" smtClean="0"/>
              <a:t>растерна</a:t>
            </a:r>
            <a:r>
              <a:rPr lang="bg-BG" dirty="0" smtClean="0"/>
              <a:t> графика</a:t>
            </a:r>
          </a:p>
          <a:p>
            <a:pPr lvl="1"/>
            <a:r>
              <a:rPr lang="bg-BG" dirty="0" smtClean="0"/>
              <a:t>Демонстрации </a:t>
            </a:r>
            <a:r>
              <a:rPr lang="bg-BG" smtClean="0"/>
              <a:t>с филми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Раждане 1960+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ru-RU" dirty="0" smtClean="0"/>
              <a:t>Термин “Компютърна графика”</a:t>
            </a:r>
          </a:p>
          <a:p>
            <a:pPr lvl="1"/>
            <a:r>
              <a:rPr lang="ru-RU" dirty="0" smtClean="0"/>
              <a:t>Светлинна писалка</a:t>
            </a:r>
          </a:p>
          <a:p>
            <a:pPr lvl="1"/>
            <a:r>
              <a:rPr lang="ru-RU" dirty="0" smtClean="0"/>
              <a:t>Алгоритъми за растеризация</a:t>
            </a:r>
          </a:p>
          <a:p>
            <a:pPr lvl="1"/>
            <a:r>
              <a:rPr lang="ru-RU" dirty="0" smtClean="0"/>
              <a:t>Хомогенни координати</a:t>
            </a:r>
          </a:p>
          <a:p>
            <a:pPr lvl="1"/>
            <a:r>
              <a:rPr lang="ru-RU" dirty="0" smtClean="0"/>
              <a:t>Скрити линии</a:t>
            </a:r>
          </a:p>
          <a:p>
            <a:pPr lvl="1"/>
            <a:r>
              <a:rPr lang="ru-RU" dirty="0" smtClean="0"/>
              <a:t>Параметрични криви и повърхнини</a:t>
            </a:r>
          </a:p>
          <a:p>
            <a:pPr lvl="1"/>
            <a:r>
              <a:rPr lang="ru-RU" dirty="0" smtClean="0"/>
              <a:t>Бързо </a:t>
            </a:r>
            <a:r>
              <a:rPr lang="ru-RU" dirty="0" smtClean="0"/>
              <a:t>преобразувание на Фурие</a:t>
            </a:r>
          </a:p>
          <a:p>
            <a:pPr lvl="1"/>
            <a:r>
              <a:rPr lang="ru-RU" dirty="0" smtClean="0"/>
              <a:t>Тренажьори и </a:t>
            </a:r>
            <a:r>
              <a:rPr lang="ru-RU" dirty="0" err="1" smtClean="0"/>
              <a:t>симулатори</a:t>
            </a:r>
            <a:endParaRPr lang="ru-RU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Детство 1970+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bg-BG" dirty="0" smtClean="0"/>
              <a:t>Светлосенки и рефлекторен модел на осветяването</a:t>
            </a:r>
          </a:p>
          <a:p>
            <a:pPr lvl="1"/>
            <a:r>
              <a:rPr lang="bg-BG" dirty="0" err="1" smtClean="0"/>
              <a:t>Покадрова</a:t>
            </a:r>
            <a:r>
              <a:rPr lang="bg-BG" dirty="0" smtClean="0"/>
              <a:t> 3</a:t>
            </a:r>
            <a:r>
              <a:rPr lang="en-US" dirty="0" smtClean="0"/>
              <a:t>D</a:t>
            </a:r>
            <a:r>
              <a:rPr lang="bg-BG" dirty="0" smtClean="0"/>
              <a:t> анимация</a:t>
            </a:r>
          </a:p>
          <a:p>
            <a:pPr lvl="1"/>
            <a:r>
              <a:rPr lang="en-US" dirty="0" smtClean="0"/>
              <a:t>Z-</a:t>
            </a:r>
            <a:r>
              <a:rPr lang="bg-BG" dirty="0" smtClean="0"/>
              <a:t>буфер</a:t>
            </a:r>
          </a:p>
          <a:p>
            <a:pPr lvl="1"/>
            <a:r>
              <a:rPr lang="bg-BG" dirty="0" smtClean="0"/>
              <a:t>Текстури</a:t>
            </a:r>
          </a:p>
          <a:p>
            <a:pPr lvl="1"/>
            <a:r>
              <a:rPr lang="bg-BG" dirty="0" smtClean="0"/>
              <a:t>Трасиране на лъчи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err="1" smtClean="0"/>
              <a:t>Тийнейджърство</a:t>
            </a:r>
            <a:r>
              <a:rPr lang="bg-BG" dirty="0" smtClean="0"/>
              <a:t> 1980+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bg-BG" dirty="0" smtClean="0"/>
              <a:t>Двоично разделяне на пространството</a:t>
            </a:r>
          </a:p>
          <a:p>
            <a:pPr lvl="1"/>
            <a:r>
              <a:rPr lang="bg-BG" dirty="0" smtClean="0"/>
              <a:t>Фрактали</a:t>
            </a:r>
          </a:p>
          <a:p>
            <a:pPr lvl="1"/>
            <a:r>
              <a:rPr lang="bg-BG" dirty="0" smtClean="0"/>
              <a:t>Анимация с герои</a:t>
            </a:r>
          </a:p>
          <a:p>
            <a:pPr lvl="1"/>
            <a:r>
              <a:rPr lang="bg-BG" dirty="0" smtClean="0"/>
              <a:t>Видео игри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Пълнолетие 1990+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bg-BG" dirty="0" smtClean="0"/>
              <a:t>Разцвет на графичните интерфейси</a:t>
            </a:r>
          </a:p>
          <a:p>
            <a:pPr lvl="1"/>
            <a:r>
              <a:rPr lang="bg-BG" dirty="0" smtClean="0"/>
              <a:t>Анимация в реално време</a:t>
            </a:r>
          </a:p>
          <a:p>
            <a:pPr lvl="1"/>
            <a:r>
              <a:rPr lang="bg-BG" dirty="0" smtClean="0"/>
              <a:t>Видео компресия</a:t>
            </a:r>
          </a:p>
          <a:p>
            <a:pPr lvl="1"/>
            <a:r>
              <a:rPr lang="bg-BG" dirty="0" smtClean="0"/>
              <a:t>Физическо моделиране с гравитация, колизия, триене</a:t>
            </a:r>
          </a:p>
          <a:p>
            <a:pPr lvl="1"/>
            <a:r>
              <a:rPr lang="bg-BG" dirty="0" smtClean="0"/>
              <a:t>Масово използване на алгоритми за подразделяне на повърхнини</a:t>
            </a:r>
          </a:p>
          <a:p>
            <a:pPr lvl="1"/>
            <a:r>
              <a:rPr lang="bg-BG" dirty="0" smtClean="0"/>
              <a:t>Фотореалистична графика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Зряла възраст 2000+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bg-BG" dirty="0" smtClean="0"/>
              <a:t>Виртуална реалност</a:t>
            </a:r>
          </a:p>
          <a:p>
            <a:pPr lvl="1"/>
            <a:r>
              <a:rPr lang="bg-BG" dirty="0" smtClean="0"/>
              <a:t>Добавена реалност</a:t>
            </a:r>
          </a:p>
          <a:p>
            <a:pPr lvl="1"/>
            <a:r>
              <a:rPr lang="bg-BG" dirty="0" smtClean="0"/>
              <a:t>Достъпност на КГ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Старост 2010+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bg-BG" dirty="0" smtClean="0"/>
              <a:t>Десетилетието, в което КГ ще престане да е такава, каквато я познаваме през последните 50 години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КГ и другите дисциплини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6477000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chemeClr val="tx1">
                      <a:lumMod val="65000"/>
                      <a:lumOff val="35000"/>
                      <a:alpha val="50000"/>
                    </a:schemeClr>
                  </a:outerShdw>
                </a:effectLst>
                <a:latin typeface="Arial Black" panose="020B0A04020102020204" pitchFamily="34" charset="0"/>
              </a:rPr>
              <a:t>1:10</a:t>
            </a:r>
            <a:endParaRPr lang="bg-BG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chemeClr val="tx1">
                    <a:lumMod val="65000"/>
                    <a:lumOff val="35000"/>
                    <a:alpha val="5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Кулинарен модел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Най-ниско ниво на КГ</a:t>
            </a:r>
          </a:p>
          <a:p>
            <a:pPr lvl="1"/>
            <a:r>
              <a:rPr lang="bg-BG" dirty="0" smtClean="0"/>
              <a:t>Всичко се прави от нулата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09600" y="3352800"/>
            <a:ext cx="8839200" cy="2286000"/>
          </a:xfrm>
          <a:prstGeom prst="roundRect">
            <a:avLst>
              <a:gd name="adj" fmla="val 0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914400" y="3657600"/>
            <a:ext cx="2257425" cy="1665654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3276600" y="3429000"/>
            <a:ext cx="5486400" cy="228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</a:pPr>
            <a:r>
              <a:rPr lang="bg-BG" sz="3200" b="1" dirty="0" smtClean="0"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Алгоритми на ниско ниво</a:t>
            </a:r>
          </a:p>
          <a:p>
            <a:pPr marL="736600" indent="-395288">
              <a:spcBef>
                <a:spcPct val="20000"/>
              </a:spcBef>
              <a:buFont typeface="Calibri" pitchFamily="34" charset="0"/>
              <a:buChar char="–"/>
            </a:pPr>
            <a:r>
              <a:rPr kumimoji="0" lang="bg-BG" sz="260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Растеризация</a:t>
            </a:r>
            <a:endParaRPr kumimoji="0" lang="bg-BG" sz="260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50800" dir="16200000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  <a:p>
            <a:pPr marL="736600" indent="-395288">
              <a:spcBef>
                <a:spcPct val="20000"/>
              </a:spcBef>
              <a:buFont typeface="Calibri" pitchFamily="34" charset="0"/>
              <a:buChar char="–"/>
            </a:pPr>
            <a:r>
              <a:rPr kumimoji="0" lang="bg-BG" sz="2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Скриване на линии</a:t>
            </a:r>
          </a:p>
          <a:p>
            <a:pPr marL="736600" indent="-395288">
              <a:spcBef>
                <a:spcPct val="20000"/>
              </a:spcBef>
              <a:buFont typeface="Calibri" pitchFamily="34" charset="0"/>
              <a:buChar char="–"/>
            </a:pPr>
            <a:r>
              <a:rPr kumimoji="0" lang="bg-BG" sz="2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Осветяване</a:t>
            </a:r>
            <a:endParaRPr kumimoji="0" lang="en-US" sz="2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50800" dir="16200000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idx="4294967295"/>
          </p:nvPr>
        </p:nvSpPr>
        <p:spPr>
          <a:xfrm>
            <a:off x="1295400" y="1600200"/>
            <a:ext cx="7848600" cy="5105400"/>
          </a:xfrm>
        </p:spPr>
        <p:txBody>
          <a:bodyPr/>
          <a:lstStyle/>
          <a:p>
            <a:r>
              <a:rPr lang="bg-BG" dirty="0" smtClean="0"/>
              <a:t>Средно ниво на КГ</a:t>
            </a:r>
          </a:p>
          <a:p>
            <a:pPr lvl="1">
              <a:buFont typeface="Calibri" pitchFamily="34" charset="0"/>
              <a:buChar char="–"/>
            </a:pPr>
            <a:r>
              <a:rPr lang="bg-BG" dirty="0" smtClean="0"/>
              <a:t>Ползват се готови библиотеки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-304800" y="3352800"/>
            <a:ext cx="9753600" cy="2286000"/>
          </a:xfrm>
          <a:prstGeom prst="roundRect">
            <a:avLst>
              <a:gd name="adj" fmla="val 0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3276600" y="3429000"/>
            <a:ext cx="5486400" cy="2362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</a:pPr>
            <a:r>
              <a:rPr lang="bg-BG" sz="3200" b="1" dirty="0" smtClean="0"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Програмиране на графика</a:t>
            </a:r>
          </a:p>
          <a:p>
            <a:pPr marL="736600" indent="-395288">
              <a:spcBef>
                <a:spcPct val="20000"/>
              </a:spcBef>
              <a:buFont typeface="Calibri" pitchFamily="34" charset="0"/>
              <a:buChar char="–"/>
            </a:pPr>
            <a:r>
              <a:rPr kumimoji="0" lang="bg-BG" sz="2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Използване на </a:t>
            </a:r>
            <a:r>
              <a:rPr kumimoji="0" lang="en-US" sz="2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OpenGL</a:t>
            </a:r>
            <a:r>
              <a:rPr kumimoji="0" lang="bg-BG" sz="2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/</a:t>
            </a:r>
            <a:r>
              <a:rPr kumimoji="0" lang="en-US" sz="2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WebGL</a:t>
            </a:r>
          </a:p>
          <a:p>
            <a:pPr marL="736600" indent="-395288">
              <a:spcBef>
                <a:spcPct val="20000"/>
              </a:spcBef>
              <a:buFont typeface="Calibri" pitchFamily="34" charset="0"/>
              <a:buChar char="–"/>
            </a:pPr>
            <a:r>
              <a:rPr lang="bg-BG" sz="2600" dirty="0" smtClean="0"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Програмиране на анимации</a:t>
            </a:r>
          </a:p>
          <a:p>
            <a:pPr marL="736600" indent="-395288">
              <a:spcBef>
                <a:spcPct val="20000"/>
              </a:spcBef>
              <a:buFont typeface="Calibri" pitchFamily="34" charset="0"/>
              <a:buChar char="–"/>
            </a:pPr>
            <a:r>
              <a:rPr lang="bg-BG" sz="2600" noProof="0" dirty="0" smtClean="0"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Компютърни игри</a:t>
            </a:r>
            <a:endParaRPr kumimoji="0" lang="en-US" sz="2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50800" dir="16200000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914400" y="3653367"/>
            <a:ext cx="2209800" cy="1680633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idx="4294967295"/>
          </p:nvPr>
        </p:nvSpPr>
        <p:spPr>
          <a:xfrm>
            <a:off x="1295400" y="1600200"/>
            <a:ext cx="7848600" cy="5105400"/>
          </a:xfrm>
        </p:spPr>
        <p:txBody>
          <a:bodyPr/>
          <a:lstStyle/>
          <a:p>
            <a:r>
              <a:rPr lang="bg-BG" dirty="0" smtClean="0"/>
              <a:t>Високо ниво на КГ</a:t>
            </a:r>
          </a:p>
          <a:p>
            <a:pPr lvl="1">
              <a:buFont typeface="Calibri" pitchFamily="34" charset="0"/>
              <a:buChar char="–"/>
            </a:pPr>
            <a:r>
              <a:rPr lang="bg-BG" dirty="0" smtClean="0"/>
              <a:t>Ползват се готови интерактивни среди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-304800" y="3352800"/>
            <a:ext cx="8915400" cy="2286000"/>
          </a:xfrm>
          <a:prstGeom prst="roundRect">
            <a:avLst>
              <a:gd name="adj" fmla="val 0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3276600" y="3429000"/>
            <a:ext cx="5486400" cy="2362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</a:pPr>
            <a:r>
              <a:rPr lang="bg-BG" sz="3200" b="1" dirty="0" smtClean="0"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Дизайн на графика</a:t>
            </a:r>
          </a:p>
          <a:p>
            <a:pPr marL="736600" indent="-395288">
              <a:spcBef>
                <a:spcPct val="20000"/>
              </a:spcBef>
              <a:buFont typeface="Calibri" pitchFamily="34" charset="0"/>
              <a:buChar char="–"/>
            </a:pPr>
            <a:r>
              <a:rPr kumimoji="0" lang="bg-BG" sz="2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Графики, филми, реклами</a:t>
            </a:r>
          </a:p>
          <a:p>
            <a:pPr marL="736600" indent="-395288">
              <a:spcBef>
                <a:spcPct val="20000"/>
              </a:spcBef>
              <a:buFont typeface="Calibri" pitchFamily="34" charset="0"/>
              <a:buChar char="–"/>
            </a:pPr>
            <a:r>
              <a:rPr lang="bg-BG" sz="2600" dirty="0" smtClean="0"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rPr>
              <a:t>Без програмиране</a:t>
            </a:r>
          </a:p>
          <a:p>
            <a:pPr marL="736600" indent="-395288">
              <a:spcBef>
                <a:spcPct val="20000"/>
              </a:spcBef>
              <a:buFont typeface="Calibri" pitchFamily="34" charset="0"/>
              <a:buChar char="–"/>
            </a:pPr>
            <a:r>
              <a:rPr kumimoji="0" lang="bg-BG" sz="260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Изисква артистични умения</a:t>
            </a:r>
            <a:endParaRPr kumimoji="0" lang="en-US" sz="26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50800" dir="16200000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screen"/>
          <a:srcRect r="-2"/>
          <a:stretch>
            <a:fillRect/>
          </a:stretch>
        </p:blipFill>
        <p:spPr bwMode="auto">
          <a:xfrm>
            <a:off x="914400" y="3657600"/>
            <a:ext cx="2133600" cy="16764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Компютърна графика: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bg-BG" dirty="0" smtClean="0"/>
              <a:t>какво е и откога е?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6477000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chemeClr val="tx1">
                      <a:lumMod val="65000"/>
                      <a:lumOff val="35000"/>
                      <a:alpha val="50000"/>
                    </a:schemeClr>
                  </a:outerShdw>
                </a:effectLst>
                <a:latin typeface="Arial Black" panose="020B0A04020102020204" pitchFamily="34" charset="0"/>
              </a:rPr>
              <a:t>1:00</a:t>
            </a:r>
            <a:endParaRPr lang="bg-BG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chemeClr val="tx1">
                    <a:lumMod val="65000"/>
                    <a:lumOff val="35000"/>
                    <a:alpha val="5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>
            <a:off x="1219200" y="2133600"/>
            <a:ext cx="6781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 39"/>
          <p:cNvSpPr/>
          <p:nvPr/>
        </p:nvSpPr>
        <p:spPr>
          <a:xfrm flipH="1">
            <a:off x="1219200" y="2133600"/>
            <a:ext cx="6755642" cy="1608539"/>
          </a:xfrm>
          <a:custGeom>
            <a:avLst/>
            <a:gdLst>
              <a:gd name="connsiteX0" fmla="*/ 0 w 8256895"/>
              <a:gd name="connsiteY0" fmla="*/ 0 h 1703695"/>
              <a:gd name="connsiteX1" fmla="*/ 6755642 w 8256895"/>
              <a:gd name="connsiteY1" fmla="*/ 1596788 h 1703695"/>
              <a:gd name="connsiteX2" fmla="*/ 8256895 w 8256895"/>
              <a:gd name="connsiteY2" fmla="*/ 641444 h 1703695"/>
              <a:gd name="connsiteX0" fmla="*/ 0 w 6755642"/>
              <a:gd name="connsiteY0" fmla="*/ 0 h 1596788"/>
              <a:gd name="connsiteX1" fmla="*/ 6755642 w 6755642"/>
              <a:gd name="connsiteY1" fmla="*/ 1596788 h 1596788"/>
              <a:gd name="connsiteX0" fmla="*/ 0 w 6755642"/>
              <a:gd name="connsiteY0" fmla="*/ 0 h 1596788"/>
              <a:gd name="connsiteX1" fmla="*/ 6755642 w 6755642"/>
              <a:gd name="connsiteY1" fmla="*/ 1596788 h 1596788"/>
              <a:gd name="connsiteX0" fmla="*/ 0 w 6755642"/>
              <a:gd name="connsiteY0" fmla="*/ 0 h 1596788"/>
              <a:gd name="connsiteX1" fmla="*/ 1071349 w 6755642"/>
              <a:gd name="connsiteY1" fmla="*/ 143301 h 1596788"/>
              <a:gd name="connsiteX2" fmla="*/ 6755642 w 6755642"/>
              <a:gd name="connsiteY2" fmla="*/ 1596788 h 1596788"/>
              <a:gd name="connsiteX0" fmla="*/ 0 w 6755642"/>
              <a:gd name="connsiteY0" fmla="*/ 0 h 1596788"/>
              <a:gd name="connsiteX1" fmla="*/ 766549 w 6755642"/>
              <a:gd name="connsiteY1" fmla="*/ 600501 h 1596788"/>
              <a:gd name="connsiteX2" fmla="*/ 6755642 w 6755642"/>
              <a:gd name="connsiteY2" fmla="*/ 1596788 h 1596788"/>
              <a:gd name="connsiteX0" fmla="*/ 0 w 6755642"/>
              <a:gd name="connsiteY0" fmla="*/ 5687 h 1602475"/>
              <a:gd name="connsiteX1" fmla="*/ 766549 w 6755642"/>
              <a:gd name="connsiteY1" fmla="*/ 606188 h 1602475"/>
              <a:gd name="connsiteX2" fmla="*/ 6755642 w 6755642"/>
              <a:gd name="connsiteY2" fmla="*/ 1602475 h 1602475"/>
              <a:gd name="connsiteX0" fmla="*/ 0 w 6755642"/>
              <a:gd name="connsiteY0" fmla="*/ 0 h 1596788"/>
              <a:gd name="connsiteX1" fmla="*/ 6755642 w 6755642"/>
              <a:gd name="connsiteY1" fmla="*/ 1596788 h 1596788"/>
              <a:gd name="connsiteX0" fmla="*/ 0 w 6755642"/>
              <a:gd name="connsiteY0" fmla="*/ 0 h 1596788"/>
              <a:gd name="connsiteX1" fmla="*/ 6755642 w 6755642"/>
              <a:gd name="connsiteY1" fmla="*/ 1596788 h 1596788"/>
              <a:gd name="connsiteX0" fmla="*/ 0 w 6755642"/>
              <a:gd name="connsiteY0" fmla="*/ 0 h 1596788"/>
              <a:gd name="connsiteX1" fmla="*/ 2442949 w 6755642"/>
              <a:gd name="connsiteY1" fmla="*/ 1362501 h 1596788"/>
              <a:gd name="connsiteX2" fmla="*/ 6755642 w 6755642"/>
              <a:gd name="connsiteY2" fmla="*/ 1596788 h 1596788"/>
              <a:gd name="connsiteX0" fmla="*/ 0 w 6755642"/>
              <a:gd name="connsiteY0" fmla="*/ 0 h 1596788"/>
              <a:gd name="connsiteX1" fmla="*/ 2442949 w 6755642"/>
              <a:gd name="connsiteY1" fmla="*/ 1362501 h 1596788"/>
              <a:gd name="connsiteX2" fmla="*/ 6755642 w 6755642"/>
              <a:gd name="connsiteY2" fmla="*/ 1596788 h 1596788"/>
              <a:gd name="connsiteX0" fmla="*/ 0 w 6755642"/>
              <a:gd name="connsiteY0" fmla="*/ 9099 h 1605887"/>
              <a:gd name="connsiteX1" fmla="*/ 1680949 w 6755642"/>
              <a:gd name="connsiteY1" fmla="*/ 0 h 1605887"/>
              <a:gd name="connsiteX2" fmla="*/ 2442949 w 6755642"/>
              <a:gd name="connsiteY2" fmla="*/ 1371600 h 1605887"/>
              <a:gd name="connsiteX3" fmla="*/ 6755642 w 6755642"/>
              <a:gd name="connsiteY3" fmla="*/ 1605887 h 1605887"/>
              <a:gd name="connsiteX0" fmla="*/ 0 w 6755642"/>
              <a:gd name="connsiteY0" fmla="*/ 9099 h 1605887"/>
              <a:gd name="connsiteX1" fmla="*/ 1680949 w 6755642"/>
              <a:gd name="connsiteY1" fmla="*/ 0 h 1605887"/>
              <a:gd name="connsiteX2" fmla="*/ 6755642 w 6755642"/>
              <a:gd name="connsiteY2" fmla="*/ 1605887 h 1605887"/>
              <a:gd name="connsiteX0" fmla="*/ 0 w 6755642"/>
              <a:gd name="connsiteY0" fmla="*/ 9099 h 1605887"/>
              <a:gd name="connsiteX1" fmla="*/ 1680949 w 6755642"/>
              <a:gd name="connsiteY1" fmla="*/ 0 h 1605887"/>
              <a:gd name="connsiteX2" fmla="*/ 6755642 w 6755642"/>
              <a:gd name="connsiteY2" fmla="*/ 1605887 h 1605887"/>
              <a:gd name="connsiteX0" fmla="*/ 0 w 6755642"/>
              <a:gd name="connsiteY0" fmla="*/ 11752 h 1608540"/>
              <a:gd name="connsiteX1" fmla="*/ 1680949 w 6755642"/>
              <a:gd name="connsiteY1" fmla="*/ 2653 h 1608540"/>
              <a:gd name="connsiteX2" fmla="*/ 6755642 w 6755642"/>
              <a:gd name="connsiteY2" fmla="*/ 1608540 h 1608540"/>
              <a:gd name="connsiteX0" fmla="*/ 0 w 6755642"/>
              <a:gd name="connsiteY0" fmla="*/ 11751 h 1608539"/>
              <a:gd name="connsiteX1" fmla="*/ 995149 w 6755642"/>
              <a:gd name="connsiteY1" fmla="*/ 2653 h 1608539"/>
              <a:gd name="connsiteX2" fmla="*/ 6755642 w 6755642"/>
              <a:gd name="connsiteY2" fmla="*/ 1608539 h 1608539"/>
              <a:gd name="connsiteX0" fmla="*/ 0 w 6755642"/>
              <a:gd name="connsiteY0" fmla="*/ 11751 h 1608539"/>
              <a:gd name="connsiteX1" fmla="*/ 995149 w 6755642"/>
              <a:gd name="connsiteY1" fmla="*/ 2653 h 1608539"/>
              <a:gd name="connsiteX2" fmla="*/ 6755642 w 6755642"/>
              <a:gd name="connsiteY2" fmla="*/ 1608539 h 1608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55642" h="1608539">
                <a:moveTo>
                  <a:pt x="0" y="11751"/>
                </a:moveTo>
                <a:lnTo>
                  <a:pt x="995149" y="2653"/>
                </a:lnTo>
                <a:cubicBezTo>
                  <a:pt x="2714009" y="0"/>
                  <a:pt x="3105624" y="1577073"/>
                  <a:pt x="6755642" y="1608539"/>
                </a:cubicBezTo>
              </a:path>
            </a:pathLst>
          </a:custGeom>
          <a:ln w="57150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/>
        </p:nvSpPr>
        <p:spPr>
          <a:xfrm>
            <a:off x="1214651" y="2130947"/>
            <a:ext cx="6755642" cy="1608539"/>
          </a:xfrm>
          <a:custGeom>
            <a:avLst/>
            <a:gdLst>
              <a:gd name="connsiteX0" fmla="*/ 0 w 8256895"/>
              <a:gd name="connsiteY0" fmla="*/ 0 h 1703695"/>
              <a:gd name="connsiteX1" fmla="*/ 6755642 w 8256895"/>
              <a:gd name="connsiteY1" fmla="*/ 1596788 h 1703695"/>
              <a:gd name="connsiteX2" fmla="*/ 8256895 w 8256895"/>
              <a:gd name="connsiteY2" fmla="*/ 641444 h 1703695"/>
              <a:gd name="connsiteX0" fmla="*/ 0 w 6755642"/>
              <a:gd name="connsiteY0" fmla="*/ 0 h 1596788"/>
              <a:gd name="connsiteX1" fmla="*/ 6755642 w 6755642"/>
              <a:gd name="connsiteY1" fmla="*/ 1596788 h 1596788"/>
              <a:gd name="connsiteX0" fmla="*/ 0 w 6755642"/>
              <a:gd name="connsiteY0" fmla="*/ 0 h 1596788"/>
              <a:gd name="connsiteX1" fmla="*/ 6755642 w 6755642"/>
              <a:gd name="connsiteY1" fmla="*/ 1596788 h 1596788"/>
              <a:gd name="connsiteX0" fmla="*/ 0 w 6755642"/>
              <a:gd name="connsiteY0" fmla="*/ 0 h 1596788"/>
              <a:gd name="connsiteX1" fmla="*/ 1071349 w 6755642"/>
              <a:gd name="connsiteY1" fmla="*/ 143301 h 1596788"/>
              <a:gd name="connsiteX2" fmla="*/ 6755642 w 6755642"/>
              <a:gd name="connsiteY2" fmla="*/ 1596788 h 1596788"/>
              <a:gd name="connsiteX0" fmla="*/ 0 w 6755642"/>
              <a:gd name="connsiteY0" fmla="*/ 0 h 1596788"/>
              <a:gd name="connsiteX1" fmla="*/ 766549 w 6755642"/>
              <a:gd name="connsiteY1" fmla="*/ 600501 h 1596788"/>
              <a:gd name="connsiteX2" fmla="*/ 6755642 w 6755642"/>
              <a:gd name="connsiteY2" fmla="*/ 1596788 h 1596788"/>
              <a:gd name="connsiteX0" fmla="*/ 0 w 6755642"/>
              <a:gd name="connsiteY0" fmla="*/ 5687 h 1602475"/>
              <a:gd name="connsiteX1" fmla="*/ 766549 w 6755642"/>
              <a:gd name="connsiteY1" fmla="*/ 606188 h 1602475"/>
              <a:gd name="connsiteX2" fmla="*/ 6755642 w 6755642"/>
              <a:gd name="connsiteY2" fmla="*/ 1602475 h 1602475"/>
              <a:gd name="connsiteX0" fmla="*/ 0 w 6755642"/>
              <a:gd name="connsiteY0" fmla="*/ 0 h 1596788"/>
              <a:gd name="connsiteX1" fmla="*/ 6755642 w 6755642"/>
              <a:gd name="connsiteY1" fmla="*/ 1596788 h 1596788"/>
              <a:gd name="connsiteX0" fmla="*/ 0 w 6755642"/>
              <a:gd name="connsiteY0" fmla="*/ 0 h 1596788"/>
              <a:gd name="connsiteX1" fmla="*/ 6755642 w 6755642"/>
              <a:gd name="connsiteY1" fmla="*/ 1596788 h 1596788"/>
              <a:gd name="connsiteX0" fmla="*/ 0 w 6755642"/>
              <a:gd name="connsiteY0" fmla="*/ 0 h 1596788"/>
              <a:gd name="connsiteX1" fmla="*/ 2442949 w 6755642"/>
              <a:gd name="connsiteY1" fmla="*/ 1362501 h 1596788"/>
              <a:gd name="connsiteX2" fmla="*/ 6755642 w 6755642"/>
              <a:gd name="connsiteY2" fmla="*/ 1596788 h 1596788"/>
              <a:gd name="connsiteX0" fmla="*/ 0 w 6755642"/>
              <a:gd name="connsiteY0" fmla="*/ 0 h 1596788"/>
              <a:gd name="connsiteX1" fmla="*/ 2442949 w 6755642"/>
              <a:gd name="connsiteY1" fmla="*/ 1362501 h 1596788"/>
              <a:gd name="connsiteX2" fmla="*/ 6755642 w 6755642"/>
              <a:gd name="connsiteY2" fmla="*/ 1596788 h 1596788"/>
              <a:gd name="connsiteX0" fmla="*/ 0 w 6755642"/>
              <a:gd name="connsiteY0" fmla="*/ 9099 h 1605887"/>
              <a:gd name="connsiteX1" fmla="*/ 1680949 w 6755642"/>
              <a:gd name="connsiteY1" fmla="*/ 0 h 1605887"/>
              <a:gd name="connsiteX2" fmla="*/ 2442949 w 6755642"/>
              <a:gd name="connsiteY2" fmla="*/ 1371600 h 1605887"/>
              <a:gd name="connsiteX3" fmla="*/ 6755642 w 6755642"/>
              <a:gd name="connsiteY3" fmla="*/ 1605887 h 1605887"/>
              <a:gd name="connsiteX0" fmla="*/ 0 w 6755642"/>
              <a:gd name="connsiteY0" fmla="*/ 9099 h 1605887"/>
              <a:gd name="connsiteX1" fmla="*/ 1680949 w 6755642"/>
              <a:gd name="connsiteY1" fmla="*/ 0 h 1605887"/>
              <a:gd name="connsiteX2" fmla="*/ 6755642 w 6755642"/>
              <a:gd name="connsiteY2" fmla="*/ 1605887 h 1605887"/>
              <a:gd name="connsiteX0" fmla="*/ 0 w 6755642"/>
              <a:gd name="connsiteY0" fmla="*/ 9099 h 1605887"/>
              <a:gd name="connsiteX1" fmla="*/ 1680949 w 6755642"/>
              <a:gd name="connsiteY1" fmla="*/ 0 h 1605887"/>
              <a:gd name="connsiteX2" fmla="*/ 6755642 w 6755642"/>
              <a:gd name="connsiteY2" fmla="*/ 1605887 h 1605887"/>
              <a:gd name="connsiteX0" fmla="*/ 0 w 6755642"/>
              <a:gd name="connsiteY0" fmla="*/ 11752 h 1608540"/>
              <a:gd name="connsiteX1" fmla="*/ 1680949 w 6755642"/>
              <a:gd name="connsiteY1" fmla="*/ 2653 h 1608540"/>
              <a:gd name="connsiteX2" fmla="*/ 6755642 w 6755642"/>
              <a:gd name="connsiteY2" fmla="*/ 1608540 h 1608540"/>
              <a:gd name="connsiteX0" fmla="*/ 0 w 6755642"/>
              <a:gd name="connsiteY0" fmla="*/ 11751 h 1608539"/>
              <a:gd name="connsiteX1" fmla="*/ 995149 w 6755642"/>
              <a:gd name="connsiteY1" fmla="*/ 2653 h 1608539"/>
              <a:gd name="connsiteX2" fmla="*/ 6755642 w 6755642"/>
              <a:gd name="connsiteY2" fmla="*/ 1608539 h 1608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55642" h="1608539">
                <a:moveTo>
                  <a:pt x="0" y="11751"/>
                </a:moveTo>
                <a:lnTo>
                  <a:pt x="995149" y="2653"/>
                </a:lnTo>
                <a:cubicBezTo>
                  <a:pt x="2714009" y="0"/>
                  <a:pt x="4943523" y="1598682"/>
                  <a:pt x="6755642" y="1608539"/>
                </a:cubicBezTo>
              </a:path>
            </a:pathLst>
          </a:cu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Необходими знания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066800" y="4448890"/>
            <a:ext cx="7239000" cy="1799510"/>
          </a:xfrm>
          <a:prstGeom prst="roundRect">
            <a:avLst>
              <a:gd name="adj" fmla="val 0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371600" y="4737486"/>
            <a:ext cx="2023898" cy="1251659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  <p:pic>
        <p:nvPicPr>
          <p:cNvPr id="614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3733800" y="4739658"/>
            <a:ext cx="1981200" cy="1262915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6019800" y="4739045"/>
            <a:ext cx="1981200" cy="1259734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  <p:grpSp>
        <p:nvGrpSpPr>
          <p:cNvPr id="56" name="Group 55"/>
          <p:cNvGrpSpPr/>
          <p:nvPr/>
        </p:nvGrpSpPr>
        <p:grpSpPr>
          <a:xfrm>
            <a:off x="3048000" y="5928955"/>
            <a:ext cx="990600" cy="1005245"/>
            <a:chOff x="2590800" y="5791200"/>
            <a:chExt cx="990600" cy="1005245"/>
          </a:xfrm>
        </p:grpSpPr>
        <p:sp>
          <p:nvSpPr>
            <p:cNvPr id="24" name="Isosceles Triangle 23"/>
            <p:cNvSpPr/>
            <p:nvPr/>
          </p:nvSpPr>
          <p:spPr>
            <a:xfrm>
              <a:off x="2819400" y="5791200"/>
              <a:ext cx="533400" cy="457200"/>
            </a:xfrm>
            <a:prstGeom prst="triangl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6273225"/>
              <a:ext cx="990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bg-BG" sz="2800" b="1" dirty="0" smtClean="0">
                  <a:effectLst>
                    <a:outerShdw blurRad="50800" dir="16200000" rotWithShape="0">
                      <a:prstClr val="black">
                        <a:alpha val="40000"/>
                      </a:prstClr>
                    </a:outerShdw>
                  </a:effectLst>
                </a:rPr>
                <a:t>ОКГ</a:t>
              </a:r>
              <a:endParaRPr lang="en-US" sz="2800" b="1" dirty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cxnSp>
        <p:nvCxnSpPr>
          <p:cNvPr id="10" name="Straight Arrow Connector 9"/>
          <p:cNvCxnSpPr/>
          <p:nvPr/>
        </p:nvCxnSpPr>
        <p:spPr>
          <a:xfrm>
            <a:off x="1219200" y="3733800"/>
            <a:ext cx="7315200" cy="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219200" y="1371600"/>
            <a:ext cx="0" cy="236220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219200" y="2133600"/>
            <a:ext cx="0" cy="1600200"/>
          </a:xfrm>
          <a:prstGeom prst="line">
            <a:avLst/>
          </a:prstGeom>
          <a:ln w="762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0" y="3429000"/>
            <a:ext cx="1143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0%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50800" dir="16200000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0" y="1828800"/>
            <a:ext cx="11430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100%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50800" dir="16200000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4" name="Freeform 43"/>
          <p:cNvSpPr/>
          <p:nvPr/>
        </p:nvSpPr>
        <p:spPr>
          <a:xfrm>
            <a:off x="1219200" y="2128158"/>
            <a:ext cx="6781800" cy="1606385"/>
          </a:xfrm>
          <a:custGeom>
            <a:avLst/>
            <a:gdLst>
              <a:gd name="connsiteX0" fmla="*/ 0 w 2479288"/>
              <a:gd name="connsiteY0" fmla="*/ 530798 h 611086"/>
              <a:gd name="connsiteX1" fmla="*/ 276551 w 2479288"/>
              <a:gd name="connsiteY1" fmla="*/ 526337 h 611086"/>
              <a:gd name="connsiteX2" fmla="*/ 1289081 w 2479288"/>
              <a:gd name="connsiteY2" fmla="*/ 22302 h 611086"/>
              <a:gd name="connsiteX3" fmla="*/ 2288231 w 2479288"/>
              <a:gd name="connsiteY3" fmla="*/ 392523 h 611086"/>
              <a:gd name="connsiteX4" fmla="*/ 2435427 w 2479288"/>
              <a:gd name="connsiteY4" fmla="*/ 606626 h 611086"/>
              <a:gd name="connsiteX0" fmla="*/ 0 w 2288231"/>
              <a:gd name="connsiteY0" fmla="*/ 530798 h 611086"/>
              <a:gd name="connsiteX1" fmla="*/ 276551 w 2288231"/>
              <a:gd name="connsiteY1" fmla="*/ 526337 h 611086"/>
              <a:gd name="connsiteX2" fmla="*/ 1289081 w 2288231"/>
              <a:gd name="connsiteY2" fmla="*/ 22302 h 611086"/>
              <a:gd name="connsiteX3" fmla="*/ 2288231 w 2288231"/>
              <a:gd name="connsiteY3" fmla="*/ 392523 h 611086"/>
              <a:gd name="connsiteX0" fmla="*/ 0 w 4427777"/>
              <a:gd name="connsiteY0" fmla="*/ 253504 h 564871"/>
              <a:gd name="connsiteX1" fmla="*/ 2416097 w 4427777"/>
              <a:gd name="connsiteY1" fmla="*/ 526337 h 564871"/>
              <a:gd name="connsiteX2" fmla="*/ 3428627 w 4427777"/>
              <a:gd name="connsiteY2" fmla="*/ 22302 h 564871"/>
              <a:gd name="connsiteX3" fmla="*/ 4427777 w 4427777"/>
              <a:gd name="connsiteY3" fmla="*/ 392523 h 564871"/>
              <a:gd name="connsiteX0" fmla="*/ 0 w 4427777"/>
              <a:gd name="connsiteY0" fmla="*/ 254372 h 393391"/>
              <a:gd name="connsiteX1" fmla="*/ 3428627 w 4427777"/>
              <a:gd name="connsiteY1" fmla="*/ 23170 h 393391"/>
              <a:gd name="connsiteX2" fmla="*/ 4427777 w 4427777"/>
              <a:gd name="connsiteY2" fmla="*/ 393391 h 393391"/>
              <a:gd name="connsiteX0" fmla="*/ 0 w 4427777"/>
              <a:gd name="connsiteY0" fmla="*/ 254372 h 393391"/>
              <a:gd name="connsiteX1" fmla="*/ 3428627 w 4427777"/>
              <a:gd name="connsiteY1" fmla="*/ 23170 h 393391"/>
              <a:gd name="connsiteX2" fmla="*/ 4427777 w 4427777"/>
              <a:gd name="connsiteY2" fmla="*/ 393391 h 393391"/>
              <a:gd name="connsiteX0" fmla="*/ 0 w 4427777"/>
              <a:gd name="connsiteY0" fmla="*/ 480369 h 619388"/>
              <a:gd name="connsiteX1" fmla="*/ 3352800 w 4427777"/>
              <a:gd name="connsiteY1" fmla="*/ 23170 h 619388"/>
              <a:gd name="connsiteX2" fmla="*/ 4427777 w 4427777"/>
              <a:gd name="connsiteY2" fmla="*/ 619388 h 619388"/>
              <a:gd name="connsiteX0" fmla="*/ 0 w 4427777"/>
              <a:gd name="connsiteY0" fmla="*/ 480369 h 619388"/>
              <a:gd name="connsiteX1" fmla="*/ 3352800 w 4427777"/>
              <a:gd name="connsiteY1" fmla="*/ 23170 h 619388"/>
              <a:gd name="connsiteX2" fmla="*/ 4427777 w 4427777"/>
              <a:gd name="connsiteY2" fmla="*/ 619388 h 619388"/>
              <a:gd name="connsiteX0" fmla="*/ 0 w 4427777"/>
              <a:gd name="connsiteY0" fmla="*/ 458685 h 597704"/>
              <a:gd name="connsiteX1" fmla="*/ 3352800 w 4427777"/>
              <a:gd name="connsiteY1" fmla="*/ 1486 h 597704"/>
              <a:gd name="connsiteX2" fmla="*/ 4427777 w 4427777"/>
              <a:gd name="connsiteY2" fmla="*/ 597704 h 597704"/>
              <a:gd name="connsiteX0" fmla="*/ 0 w 5943600"/>
              <a:gd name="connsiteY0" fmla="*/ 458685 h 1144486"/>
              <a:gd name="connsiteX1" fmla="*/ 3352800 w 5943600"/>
              <a:gd name="connsiteY1" fmla="*/ 1486 h 1144486"/>
              <a:gd name="connsiteX2" fmla="*/ 5943600 w 5943600"/>
              <a:gd name="connsiteY2" fmla="*/ 1144486 h 1144486"/>
              <a:gd name="connsiteX0" fmla="*/ 0 w 6781799"/>
              <a:gd name="connsiteY0" fmla="*/ 458685 h 1601686"/>
              <a:gd name="connsiteX1" fmla="*/ 3352800 w 6781799"/>
              <a:gd name="connsiteY1" fmla="*/ 1486 h 1601686"/>
              <a:gd name="connsiteX2" fmla="*/ 6781799 w 6781799"/>
              <a:gd name="connsiteY2" fmla="*/ 1601686 h 1601686"/>
              <a:gd name="connsiteX0" fmla="*/ 0 w 6781799"/>
              <a:gd name="connsiteY0" fmla="*/ 458685 h 1602430"/>
              <a:gd name="connsiteX1" fmla="*/ 3352800 w 6781799"/>
              <a:gd name="connsiteY1" fmla="*/ 1486 h 1602430"/>
              <a:gd name="connsiteX2" fmla="*/ 6781799 w 6781799"/>
              <a:gd name="connsiteY2" fmla="*/ 1601686 h 1602430"/>
              <a:gd name="connsiteX0" fmla="*/ 0 w 6781799"/>
              <a:gd name="connsiteY0" fmla="*/ 458685 h 1602430"/>
              <a:gd name="connsiteX1" fmla="*/ 3352800 w 6781799"/>
              <a:gd name="connsiteY1" fmla="*/ 1486 h 1602430"/>
              <a:gd name="connsiteX2" fmla="*/ 6781799 w 6781799"/>
              <a:gd name="connsiteY2" fmla="*/ 1601686 h 1602430"/>
              <a:gd name="connsiteX0" fmla="*/ 0 w 6781799"/>
              <a:gd name="connsiteY0" fmla="*/ 457665 h 1601410"/>
              <a:gd name="connsiteX1" fmla="*/ 3352800 w 6781799"/>
              <a:gd name="connsiteY1" fmla="*/ 466 h 1601410"/>
              <a:gd name="connsiteX2" fmla="*/ 6781799 w 6781799"/>
              <a:gd name="connsiteY2" fmla="*/ 1600666 h 1601410"/>
              <a:gd name="connsiteX0" fmla="*/ 0 w 6781799"/>
              <a:gd name="connsiteY0" fmla="*/ 457199 h 1600944"/>
              <a:gd name="connsiteX1" fmla="*/ 3352800 w 6781799"/>
              <a:gd name="connsiteY1" fmla="*/ 0 h 1600944"/>
              <a:gd name="connsiteX2" fmla="*/ 6781799 w 6781799"/>
              <a:gd name="connsiteY2" fmla="*/ 1600200 h 1600944"/>
              <a:gd name="connsiteX0" fmla="*/ 0 w 6781800"/>
              <a:gd name="connsiteY0" fmla="*/ 609600 h 1600944"/>
              <a:gd name="connsiteX1" fmla="*/ 3352801 w 6781800"/>
              <a:gd name="connsiteY1" fmla="*/ 0 h 1600944"/>
              <a:gd name="connsiteX2" fmla="*/ 6781800 w 6781800"/>
              <a:gd name="connsiteY2" fmla="*/ 1600200 h 1600944"/>
              <a:gd name="connsiteX0" fmla="*/ 0 w 6781800"/>
              <a:gd name="connsiteY0" fmla="*/ 609600 h 1600944"/>
              <a:gd name="connsiteX1" fmla="*/ 3352801 w 6781800"/>
              <a:gd name="connsiteY1" fmla="*/ 0 h 1600944"/>
              <a:gd name="connsiteX2" fmla="*/ 6781800 w 6781800"/>
              <a:gd name="connsiteY2" fmla="*/ 1600200 h 1600944"/>
              <a:gd name="connsiteX0" fmla="*/ 0 w 6781800"/>
              <a:gd name="connsiteY0" fmla="*/ 613547 h 1604891"/>
              <a:gd name="connsiteX1" fmla="*/ 3352801 w 6781800"/>
              <a:gd name="connsiteY1" fmla="*/ 3947 h 1604891"/>
              <a:gd name="connsiteX2" fmla="*/ 6781800 w 6781800"/>
              <a:gd name="connsiteY2" fmla="*/ 1604147 h 1604891"/>
              <a:gd name="connsiteX0" fmla="*/ 0 w 6781800"/>
              <a:gd name="connsiteY0" fmla="*/ 842148 h 1604891"/>
              <a:gd name="connsiteX1" fmla="*/ 3352801 w 6781800"/>
              <a:gd name="connsiteY1" fmla="*/ 3947 h 1604891"/>
              <a:gd name="connsiteX2" fmla="*/ 6781800 w 6781800"/>
              <a:gd name="connsiteY2" fmla="*/ 1604147 h 1604891"/>
              <a:gd name="connsiteX0" fmla="*/ 0 w 6781800"/>
              <a:gd name="connsiteY0" fmla="*/ 842148 h 1604891"/>
              <a:gd name="connsiteX1" fmla="*/ 3352801 w 6781800"/>
              <a:gd name="connsiteY1" fmla="*/ 3947 h 1604891"/>
              <a:gd name="connsiteX2" fmla="*/ 6781800 w 6781800"/>
              <a:gd name="connsiteY2" fmla="*/ 1604147 h 1604891"/>
              <a:gd name="connsiteX0" fmla="*/ 0 w 6781800"/>
              <a:gd name="connsiteY0" fmla="*/ 842148 h 1604891"/>
              <a:gd name="connsiteX1" fmla="*/ 3352801 w 6781800"/>
              <a:gd name="connsiteY1" fmla="*/ 3947 h 1604891"/>
              <a:gd name="connsiteX2" fmla="*/ 6781800 w 6781800"/>
              <a:gd name="connsiteY2" fmla="*/ 1604147 h 1604891"/>
              <a:gd name="connsiteX0" fmla="*/ 0 w 6781800"/>
              <a:gd name="connsiteY0" fmla="*/ 613548 h 1604891"/>
              <a:gd name="connsiteX1" fmla="*/ 3352801 w 6781800"/>
              <a:gd name="connsiteY1" fmla="*/ 3947 h 1604891"/>
              <a:gd name="connsiteX2" fmla="*/ 6781800 w 6781800"/>
              <a:gd name="connsiteY2" fmla="*/ 1604147 h 1604891"/>
              <a:gd name="connsiteX0" fmla="*/ 0 w 6781800"/>
              <a:gd name="connsiteY0" fmla="*/ 613548 h 1604891"/>
              <a:gd name="connsiteX1" fmla="*/ 3352801 w 6781800"/>
              <a:gd name="connsiteY1" fmla="*/ 3947 h 1604891"/>
              <a:gd name="connsiteX2" fmla="*/ 6781800 w 6781800"/>
              <a:gd name="connsiteY2" fmla="*/ 1604147 h 1604891"/>
              <a:gd name="connsiteX0" fmla="*/ 0 w 6781800"/>
              <a:gd name="connsiteY0" fmla="*/ 615042 h 1606385"/>
              <a:gd name="connsiteX1" fmla="*/ 3352801 w 6781800"/>
              <a:gd name="connsiteY1" fmla="*/ 5441 h 1606385"/>
              <a:gd name="connsiteX2" fmla="*/ 6781800 w 6781800"/>
              <a:gd name="connsiteY2" fmla="*/ 1605641 h 1606385"/>
              <a:gd name="connsiteX0" fmla="*/ 0 w 6781800"/>
              <a:gd name="connsiteY0" fmla="*/ 615042 h 1606385"/>
              <a:gd name="connsiteX1" fmla="*/ 3352801 w 6781800"/>
              <a:gd name="connsiteY1" fmla="*/ 5441 h 1606385"/>
              <a:gd name="connsiteX2" fmla="*/ 6781800 w 6781800"/>
              <a:gd name="connsiteY2" fmla="*/ 1605641 h 160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1800" h="1606385">
                <a:moveTo>
                  <a:pt x="0" y="615042"/>
                </a:moveTo>
                <a:cubicBezTo>
                  <a:pt x="1173813" y="600121"/>
                  <a:pt x="2231683" y="0"/>
                  <a:pt x="3352801" y="5441"/>
                </a:cubicBezTo>
                <a:cubicBezTo>
                  <a:pt x="4534138" y="1494"/>
                  <a:pt x="5767411" y="1606385"/>
                  <a:pt x="6781800" y="1605641"/>
                </a:cubicBezTo>
              </a:path>
            </a:pathLst>
          </a:custGeom>
          <a:ln w="57150">
            <a:solidFill>
              <a:srgbClr val="00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1219200" y="1752600"/>
            <a:ext cx="1519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1" dirty="0" smtClean="0">
                <a:solidFill>
                  <a:srgbClr val="FF0000"/>
                </a:solidFill>
                <a:effectLst>
                  <a:outerShdw blurRad="50800" dir="16200000" rotWithShape="0">
                    <a:srgbClr val="FF0000">
                      <a:alpha val="40000"/>
                    </a:srgbClr>
                  </a:outerShdw>
                </a:effectLst>
              </a:rPr>
              <a:t>математика</a:t>
            </a:r>
            <a:endParaRPr lang="en-US" sz="2000" b="1" dirty="0">
              <a:solidFill>
                <a:srgbClr val="FF0000"/>
              </a:solidFill>
              <a:effectLst>
                <a:outerShdw blurRad="50800" dir="16200000" rotWithShape="0">
                  <a:srgbClr val="FF0000">
                    <a:alpha val="40000"/>
                  </a:srgbClr>
                </a:outerShdw>
              </a:effectLst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781800" y="1752600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1" dirty="0" smtClean="0">
                <a:solidFill>
                  <a:srgbClr val="0000CC"/>
                </a:solidFill>
                <a:effectLst>
                  <a:outerShdw blurRad="50800" dir="16200000" rotWithShape="0">
                    <a:srgbClr val="0000CC">
                      <a:alpha val="40000"/>
                    </a:srgbClr>
                  </a:outerShdw>
                </a:effectLst>
              </a:rPr>
              <a:t>изкуство</a:t>
            </a:r>
            <a:endParaRPr lang="en-US" sz="2000" b="1" dirty="0">
              <a:solidFill>
                <a:srgbClr val="0000CC"/>
              </a:solidFill>
              <a:effectLst>
                <a:outerShdw blurRad="50800" dir="16200000" rotWithShape="0">
                  <a:srgbClr val="0000CC">
                    <a:alpha val="40000"/>
                  </a:srgbClr>
                </a:outerShdw>
              </a:effectLst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276600" y="1752600"/>
            <a:ext cx="23474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b="1" dirty="0" smtClean="0">
                <a:solidFill>
                  <a:srgbClr val="009900"/>
                </a:solidFill>
                <a:effectLst>
                  <a:outerShdw blurRad="50800" dir="16200000" rotWithShape="0">
                    <a:srgbClr val="009900">
                      <a:alpha val="40000"/>
                    </a:srgbClr>
                  </a:outerShdw>
                </a:effectLst>
              </a:rPr>
              <a:t>компютърни науки</a:t>
            </a:r>
            <a:endParaRPr lang="en-US" sz="2000" b="1" dirty="0">
              <a:solidFill>
                <a:srgbClr val="009900"/>
              </a:solidFill>
              <a:effectLst>
                <a:outerShdw blurRad="50800" dir="16200000" rotWithShape="0">
                  <a:srgbClr val="009900">
                    <a:alpha val="40000"/>
                  </a:srgbClr>
                </a:outerShdw>
              </a:effectLst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600200" y="5928955"/>
            <a:ext cx="1349929" cy="1436132"/>
            <a:chOff x="3505200" y="5791200"/>
            <a:chExt cx="1349929" cy="1436132"/>
          </a:xfrm>
        </p:grpSpPr>
        <p:sp>
          <p:nvSpPr>
            <p:cNvPr id="50" name="Isosceles Triangle 49"/>
            <p:cNvSpPr/>
            <p:nvPr/>
          </p:nvSpPr>
          <p:spPr>
            <a:xfrm>
              <a:off x="3886200" y="5791200"/>
              <a:ext cx="533400" cy="457200"/>
            </a:xfrm>
            <a:prstGeom prst="triangl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505200" y="6273225"/>
              <a:ext cx="134992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effectLst>
                    <a:outerShdw blurRad="50800" dir="16200000" rotWithShape="0">
                      <a:prstClr val="black">
                        <a:alpha val="40000"/>
                      </a:prstClr>
                    </a:outerShdw>
                  </a:effectLst>
                </a:rPr>
                <a:t>WebGL</a:t>
              </a:r>
              <a:endParaRPr lang="en-US" sz="2800" b="1" dirty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5029200" y="5928955"/>
            <a:ext cx="2514600" cy="1005245"/>
            <a:chOff x="5181600" y="5791200"/>
            <a:chExt cx="2514600" cy="1005245"/>
          </a:xfrm>
        </p:grpSpPr>
        <p:sp>
          <p:nvSpPr>
            <p:cNvPr id="52" name="Isosceles Triangle 51"/>
            <p:cNvSpPr/>
            <p:nvPr/>
          </p:nvSpPr>
          <p:spPr>
            <a:xfrm>
              <a:off x="5410200" y="5791200"/>
              <a:ext cx="533400" cy="457200"/>
            </a:xfrm>
            <a:prstGeom prst="triangl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181600" y="6273225"/>
              <a:ext cx="990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bg-BG" sz="2800" b="1" dirty="0" smtClean="0">
                  <a:effectLst>
                    <a:outerShdw blurRad="50800" dir="16200000" rotWithShape="0">
                      <a:prstClr val="black">
                        <a:alpha val="40000"/>
                      </a:prstClr>
                    </a:outerShdw>
                  </a:effectLst>
                </a:rPr>
                <a:t>ЕСО</a:t>
              </a:r>
              <a:endParaRPr lang="en-US" sz="2800" b="1" dirty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41" name="Isosceles Triangle 40"/>
            <p:cNvSpPr/>
            <p:nvPr/>
          </p:nvSpPr>
          <p:spPr>
            <a:xfrm>
              <a:off x="6934200" y="5791200"/>
              <a:ext cx="533400" cy="457200"/>
            </a:xfrm>
            <a:prstGeom prst="triangl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705600" y="6273225"/>
              <a:ext cx="990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bg-BG" sz="2800" b="1" dirty="0" err="1" smtClean="0">
                  <a:effectLst>
                    <a:outerShdw blurRad="50800" dir="16200000" rotWithShape="0">
                      <a:prstClr val="black">
                        <a:alpha val="40000"/>
                      </a:prstClr>
                    </a:outerShdw>
                  </a:effectLst>
                </a:rPr>
                <a:t>ПиКГ</a:t>
              </a:r>
              <a:endParaRPr lang="en-US" sz="2800" b="1" dirty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038600" y="5928955"/>
            <a:ext cx="990600" cy="1005245"/>
            <a:chOff x="6172200" y="5791200"/>
            <a:chExt cx="990600" cy="1005245"/>
          </a:xfrm>
        </p:grpSpPr>
        <p:sp>
          <p:nvSpPr>
            <p:cNvPr id="54" name="Isosceles Triangle 53"/>
            <p:cNvSpPr/>
            <p:nvPr/>
          </p:nvSpPr>
          <p:spPr>
            <a:xfrm>
              <a:off x="6400800" y="5791200"/>
              <a:ext cx="533400" cy="457200"/>
            </a:xfrm>
            <a:prstGeom prst="triangl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172200" y="6273225"/>
              <a:ext cx="990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bg-BG" sz="2800" b="1" dirty="0" smtClean="0">
                  <a:effectLst>
                    <a:outerShdw blurRad="50800" dir="16200000" rotWithShape="0">
                      <a:prstClr val="black">
                        <a:alpha val="40000"/>
                      </a:prstClr>
                    </a:outerShdw>
                  </a:effectLst>
                </a:rPr>
                <a:t>КГО</a:t>
              </a:r>
              <a:endParaRPr lang="en-US" sz="2800" b="1" dirty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 rot="10800000">
            <a:off x="4191001" y="3810000"/>
            <a:ext cx="990600" cy="1005245"/>
            <a:chOff x="5181600" y="5791200"/>
            <a:chExt cx="990600" cy="1005245"/>
          </a:xfrm>
        </p:grpSpPr>
        <p:sp>
          <p:nvSpPr>
            <p:cNvPr id="34" name="Isosceles Triangle 33"/>
            <p:cNvSpPr/>
            <p:nvPr/>
          </p:nvSpPr>
          <p:spPr>
            <a:xfrm>
              <a:off x="5410200" y="5791200"/>
              <a:ext cx="533400" cy="457200"/>
            </a:xfrm>
            <a:prstGeom prst="triangl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5" name="TextBox 34"/>
            <p:cNvSpPr txBox="1"/>
            <p:nvPr/>
          </p:nvSpPr>
          <p:spPr>
            <a:xfrm rot="10800000">
              <a:off x="5181600" y="6273225"/>
              <a:ext cx="990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bg-BG" sz="2800" b="1" dirty="0" err="1" smtClean="0">
                  <a:effectLst>
                    <a:outerShdw blurRad="50800" dir="16200000" rotWithShape="0">
                      <a:prstClr val="black">
                        <a:alpha val="40000"/>
                      </a:prstClr>
                    </a:outerShdw>
                  </a:effectLst>
                </a:rPr>
                <a:t>ПКГЕ</a:t>
              </a:r>
              <a:endParaRPr lang="en-US" sz="2800" b="1" dirty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 rot="10800000">
            <a:off x="2514600" y="3810000"/>
            <a:ext cx="990600" cy="1005245"/>
            <a:chOff x="5181600" y="5791200"/>
            <a:chExt cx="990600" cy="1005245"/>
          </a:xfrm>
        </p:grpSpPr>
        <p:sp>
          <p:nvSpPr>
            <p:cNvPr id="37" name="Isosceles Triangle 36"/>
            <p:cNvSpPr/>
            <p:nvPr/>
          </p:nvSpPr>
          <p:spPr>
            <a:xfrm>
              <a:off x="5410200" y="5791200"/>
              <a:ext cx="533400" cy="457200"/>
            </a:xfrm>
            <a:prstGeom prst="triangl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" name="TextBox 38"/>
            <p:cNvSpPr txBox="1"/>
            <p:nvPr/>
          </p:nvSpPr>
          <p:spPr>
            <a:xfrm rot="10800000">
              <a:off x="5181600" y="6273225"/>
              <a:ext cx="990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bg-BG" sz="2800" b="1" dirty="0" err="1" smtClean="0">
                  <a:effectLst>
                    <a:outerShdw blurRad="50800" dir="16200000" rotWithShape="0">
                      <a:prstClr val="black">
                        <a:alpha val="40000"/>
                      </a:prstClr>
                    </a:outerShdw>
                  </a:effectLst>
                </a:rPr>
                <a:t>ПКГС</a:t>
              </a:r>
              <a:endParaRPr lang="en-US" sz="2800" b="1" dirty="0">
                <a:effectLst>
                  <a:outerShdw blurRad="508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Приложение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В интердисциплинарни дисциплини</a:t>
            </a:r>
          </a:p>
          <a:p>
            <a:pPr lvl="1"/>
            <a:r>
              <a:rPr lang="bg-BG" dirty="0" smtClean="0"/>
              <a:t>Биология, физика, математика, фармацевтика, компютърни науки</a:t>
            </a:r>
          </a:p>
          <a:p>
            <a:endParaRPr lang="bg-BG" sz="1000" dirty="0" smtClean="0"/>
          </a:p>
          <a:p>
            <a:r>
              <a:rPr lang="bg-BG" dirty="0" smtClean="0"/>
              <a:t>Дизайн</a:t>
            </a:r>
          </a:p>
          <a:p>
            <a:pPr lvl="1"/>
            <a:r>
              <a:rPr lang="bg-BG" dirty="0" smtClean="0"/>
              <a:t>Инженерство, архитектура, </a:t>
            </a:r>
            <a:r>
              <a:rPr lang="en-US" dirty="0" smtClean="0"/>
              <a:t>CAD/CAM</a:t>
            </a:r>
            <a:endParaRPr lang="bg-BG" dirty="0" smtClean="0"/>
          </a:p>
          <a:p>
            <a:endParaRPr lang="bg-BG" sz="1000" dirty="0" smtClean="0"/>
          </a:p>
          <a:p>
            <a:r>
              <a:rPr lang="bg-BG" dirty="0" smtClean="0"/>
              <a:t>Изкуства</a:t>
            </a:r>
          </a:p>
          <a:p>
            <a:pPr lvl="1"/>
            <a:r>
              <a:rPr lang="bg-BG" dirty="0" smtClean="0"/>
              <a:t>Графичен дизайн, уеб дизайн,</a:t>
            </a:r>
            <a:br>
              <a:rPr lang="bg-BG" dirty="0" smtClean="0"/>
            </a:br>
            <a:r>
              <a:rPr lang="bg-BG" dirty="0" smtClean="0"/>
              <a:t>видео игри, филми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Векторна и </a:t>
            </a:r>
            <a:r>
              <a:rPr lang="bg-BG" dirty="0" err="1" smtClean="0"/>
              <a:t>растерна</a:t>
            </a:r>
            <a:r>
              <a:rPr lang="bg-BG" dirty="0" smtClean="0"/>
              <a:t> графика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6477000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chemeClr val="tx1">
                      <a:lumMod val="65000"/>
                      <a:lumOff val="35000"/>
                      <a:alpha val="50000"/>
                    </a:schemeClr>
                  </a:outerShdw>
                </a:effectLst>
                <a:latin typeface="Arial Black" panose="020B0A04020102020204" pitchFamily="34" charset="0"/>
              </a:rPr>
              <a:t>1:15</a:t>
            </a:r>
            <a:endParaRPr lang="bg-BG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chemeClr val="tx1">
                    <a:lumMod val="65000"/>
                    <a:lumOff val="35000"/>
                    <a:alpha val="5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Видове графика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Векторна графика</a:t>
            </a:r>
          </a:p>
          <a:p>
            <a:pPr lvl="1"/>
            <a:r>
              <a:rPr lang="bg-BG" dirty="0" smtClean="0"/>
              <a:t>Представяне чрез непрекъснати и гладки примитиви</a:t>
            </a:r>
          </a:p>
          <a:p>
            <a:pPr lvl="1"/>
            <a:endParaRPr lang="bg-BG" sz="1000" dirty="0" smtClean="0"/>
          </a:p>
          <a:p>
            <a:r>
              <a:rPr lang="bg-BG" dirty="0" err="1" smtClean="0"/>
              <a:t>Растерна</a:t>
            </a:r>
            <a:r>
              <a:rPr lang="bg-BG" dirty="0" smtClean="0"/>
              <a:t> графика</a:t>
            </a:r>
          </a:p>
          <a:p>
            <a:pPr lvl="1"/>
            <a:r>
              <a:rPr lang="bg-BG" dirty="0" smtClean="0"/>
              <a:t>Представяне чрез дискретни примитиви в правоъгълна мрежа</a:t>
            </a:r>
            <a:endParaRPr lang="en-US" dirty="0" smtClean="0"/>
          </a:p>
          <a:p>
            <a:pPr lvl="1"/>
            <a:r>
              <a:rPr lang="en-US" dirty="0" smtClean="0"/>
              <a:t>3 </a:t>
            </a:r>
            <a:r>
              <a:rPr lang="bg-BG" dirty="0" smtClean="0"/>
              <a:t>точки бонус за пример за </a:t>
            </a:r>
            <a:r>
              <a:rPr lang="bg-BG" smtClean="0"/>
              <a:t>неправоъгълна мрежа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Векторна графика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Плюсове</a:t>
            </a:r>
          </a:p>
          <a:p>
            <a:pPr lvl="1"/>
            <a:r>
              <a:rPr lang="bg-BG" dirty="0" smtClean="0"/>
              <a:t>Точност при мащабиране</a:t>
            </a:r>
          </a:p>
          <a:p>
            <a:pPr lvl="1"/>
            <a:r>
              <a:rPr lang="bg-BG" dirty="0" smtClean="0"/>
              <a:t>Идеална за чертежи и текст</a:t>
            </a:r>
          </a:p>
          <a:p>
            <a:pPr lvl="1"/>
            <a:endParaRPr lang="bg-BG" sz="1000" dirty="0" smtClean="0"/>
          </a:p>
          <a:p>
            <a:r>
              <a:rPr lang="bg-BG" dirty="0" smtClean="0"/>
              <a:t>Минуси</a:t>
            </a:r>
          </a:p>
          <a:p>
            <a:pPr lvl="1"/>
            <a:r>
              <a:rPr lang="bg-BG" dirty="0" smtClean="0"/>
              <a:t>Неудобна при много детайли</a:t>
            </a:r>
          </a:p>
          <a:p>
            <a:pPr lvl="1"/>
            <a:r>
              <a:rPr lang="bg-BG" dirty="0" smtClean="0"/>
              <a:t>Кошмарна за фотореалистични изображения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Pavel\Courses\Materials\Course.OKG 2012-13\OKG-02. Topics in KG\Images\VectorKanjuSmall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143000" y="2514600"/>
            <a:ext cx="6858000" cy="35814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0" y="2209800"/>
            <a:ext cx="914400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3900" smtClean="0">
                <a:latin typeface="MS Mincho" pitchFamily="49" charset="-128"/>
                <a:ea typeface="MS Mincho" pitchFamily="49" charset="-128"/>
              </a:rPr>
              <a:t>痙攣</a:t>
            </a:r>
            <a:endParaRPr lang="en-US" sz="23900" dirty="0">
              <a:latin typeface="MS Mincho" pitchFamily="49" charset="-128"/>
              <a:ea typeface="MS Mincho" pitchFamily="49" charset="-128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Пример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Спазъм , конвулсия (яп. </a:t>
            </a:r>
            <a:r>
              <a:rPr lang="bg-BG" b="0" i="1" dirty="0" err="1" smtClean="0"/>
              <a:t>кеирен</a:t>
            </a:r>
            <a:r>
              <a:rPr lang="bg-BG" dirty="0" smtClean="0"/>
              <a:t>)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6019800" y="3733800"/>
            <a:ext cx="914400" cy="914400"/>
          </a:xfrm>
          <a:prstGeom prst="ellipse">
            <a:avLst/>
          </a:prstGeom>
          <a:solidFill>
            <a:srgbClr val="FF0000">
              <a:alpha val="10196"/>
            </a:srgbClr>
          </a:solidFill>
          <a:ln w="76200">
            <a:solidFill>
              <a:srgbClr val="FF0000"/>
            </a:solidFill>
          </a:ln>
          <a:effectLst>
            <a:outerShdw blurRad="63500" sx="102000" sy="102000" algn="ctr" rotWithShape="0">
              <a:srgbClr val="FF0000">
                <a:alpha val="40000"/>
              </a:srgb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След мащабиране</a:t>
            </a:r>
            <a:endParaRPr lang="en-US" dirty="0"/>
          </a:p>
        </p:txBody>
      </p:sp>
      <p:pic>
        <p:nvPicPr>
          <p:cNvPr id="1026" name="Picture 2" descr="C:\Pavel\Courses\Materials\Course.OKG 2012-13\OKG-02. Topics in KG\Images\VectorKanju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914400" y="1600200"/>
            <a:ext cx="7372350" cy="4796469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err="1" smtClean="0"/>
              <a:t>Растерна</a:t>
            </a:r>
            <a:r>
              <a:rPr lang="bg-BG" dirty="0" smtClean="0"/>
              <a:t> графика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Плюсове</a:t>
            </a:r>
          </a:p>
          <a:p>
            <a:pPr lvl="1"/>
            <a:r>
              <a:rPr lang="bg-BG" dirty="0" smtClean="0"/>
              <a:t>Не зависи от обема на съдържанието</a:t>
            </a:r>
          </a:p>
          <a:p>
            <a:pPr lvl="1"/>
            <a:r>
              <a:rPr lang="bg-BG" dirty="0" smtClean="0"/>
              <a:t>Идеална за фотореалистични изображения</a:t>
            </a:r>
          </a:p>
          <a:p>
            <a:pPr lvl="1"/>
            <a:endParaRPr lang="bg-BG" sz="1000" dirty="0" smtClean="0"/>
          </a:p>
          <a:p>
            <a:r>
              <a:rPr lang="bg-BG" dirty="0" smtClean="0"/>
              <a:t>Минуси</a:t>
            </a:r>
          </a:p>
          <a:p>
            <a:pPr lvl="1"/>
            <a:r>
              <a:rPr lang="bg-BG" dirty="0" smtClean="0"/>
              <a:t>Проблем с наклонени линии</a:t>
            </a:r>
          </a:p>
          <a:p>
            <a:pPr lvl="1"/>
            <a:r>
              <a:rPr lang="bg-BG" dirty="0" smtClean="0"/>
              <a:t>Груб резултат при мащабиране</a:t>
            </a:r>
          </a:p>
          <a:p>
            <a:pPr lvl="1"/>
            <a:r>
              <a:rPr lang="bg-BG" dirty="0" smtClean="0"/>
              <a:t>Неудобна за чертежи и текст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След мащабиране</a:t>
            </a:r>
            <a:endParaRPr lang="en-US" dirty="0"/>
          </a:p>
        </p:txBody>
      </p:sp>
      <p:pic>
        <p:nvPicPr>
          <p:cNvPr id="1026" name="Picture 2" descr="C:\Pavel\Courses\Materials\Course.OKG 2012-13\OKG-02. Topics in KG\Images\VectorKanju.jpg"/>
          <p:cNvPicPr>
            <a:picLocks noChangeAspect="1" noChangeArrowheads="1"/>
          </p:cNvPicPr>
          <p:nvPr/>
        </p:nvPicPr>
        <p:blipFill>
          <a:blip r:embed="rId3" cstate="screen"/>
          <a:stretch>
            <a:fillRect/>
          </a:stretch>
        </p:blipFill>
        <p:spPr bwMode="auto">
          <a:xfrm>
            <a:off x="914400" y="1600200"/>
            <a:ext cx="7372350" cy="4796468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err="1" smtClean="0"/>
              <a:t>Растеризация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От векторни към </a:t>
            </a:r>
            <a:r>
              <a:rPr lang="bg-BG" dirty="0" err="1" smtClean="0"/>
              <a:t>растерни</a:t>
            </a:r>
            <a:r>
              <a:rPr lang="bg-BG" dirty="0" smtClean="0"/>
              <a:t> данни</a:t>
            </a:r>
          </a:p>
          <a:p>
            <a:pPr lvl="1"/>
            <a:r>
              <a:rPr lang="bg-BG" dirty="0" smtClean="0"/>
              <a:t>Преди изход към </a:t>
            </a:r>
            <a:r>
              <a:rPr lang="bg-BG" dirty="0" err="1" smtClean="0"/>
              <a:t>растерно</a:t>
            </a:r>
            <a:r>
              <a:rPr lang="bg-BG" dirty="0" smtClean="0"/>
              <a:t> устройство</a:t>
            </a:r>
          </a:p>
          <a:p>
            <a:pPr lvl="1"/>
            <a:r>
              <a:rPr lang="bg-BG" dirty="0" err="1" smtClean="0"/>
              <a:t>Растеризирането</a:t>
            </a:r>
            <a:r>
              <a:rPr lang="bg-BG" dirty="0" smtClean="0"/>
              <a:t> е добре да е колкото се може по-късно в обработването</a:t>
            </a:r>
          </a:p>
          <a:p>
            <a:pPr lvl="1"/>
            <a:endParaRPr lang="bg-BG" sz="1000" dirty="0" smtClean="0"/>
          </a:p>
          <a:p>
            <a:r>
              <a:rPr lang="bg-BG" dirty="0" smtClean="0"/>
              <a:t>Правило</a:t>
            </a:r>
          </a:p>
          <a:p>
            <a:pPr lvl="1"/>
            <a:r>
              <a:rPr lang="bg-BG" dirty="0" smtClean="0"/>
              <a:t>Всеки образ, който видите на компютърен или телефонен екран</a:t>
            </a:r>
            <a:r>
              <a:rPr lang="en-US" smtClean="0"/>
              <a:t>,</a:t>
            </a:r>
            <a:br>
              <a:rPr lang="en-US" smtClean="0"/>
            </a:br>
            <a:r>
              <a:rPr lang="bg-BG" smtClean="0"/>
              <a:t>е </a:t>
            </a:r>
            <a:r>
              <a:rPr lang="bg-BG" dirty="0" err="1" smtClean="0"/>
              <a:t>растерно</a:t>
            </a:r>
            <a:r>
              <a:rPr lang="bg-BG" dirty="0" smtClean="0"/>
              <a:t> изображение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Дефиниции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Много дефиниции</a:t>
            </a:r>
          </a:p>
          <a:p>
            <a:pPr lvl="1"/>
            <a:r>
              <a:rPr lang="bg-BG" dirty="0" smtClean="0"/>
              <a:t>Нито една не е достатъчно кратка,</a:t>
            </a:r>
            <a:br>
              <a:rPr lang="bg-BG" dirty="0" smtClean="0"/>
            </a:br>
            <a:r>
              <a:rPr lang="bg-BG" dirty="0" smtClean="0"/>
              <a:t>ясна и всеобхватна</a:t>
            </a:r>
          </a:p>
          <a:p>
            <a:pPr lvl="1"/>
            <a:endParaRPr lang="bg-BG" sz="1000" dirty="0" smtClean="0"/>
          </a:p>
          <a:p>
            <a:r>
              <a:rPr lang="bg-BG" dirty="0" smtClean="0"/>
              <a:t>Най-общо казано:</a:t>
            </a:r>
          </a:p>
          <a:p>
            <a:pPr lvl="1"/>
            <a:r>
              <a:rPr lang="bg-BG" dirty="0" smtClean="0"/>
              <a:t>КГ е науката за генериране и манипулиране на изображения</a:t>
            </a:r>
            <a:br>
              <a:rPr lang="bg-BG" dirty="0" smtClean="0"/>
            </a:br>
            <a:r>
              <a:rPr lang="bg-BG" dirty="0" smtClean="0"/>
              <a:t>чрез компютър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err="1" smtClean="0"/>
              <a:t>Векторизация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От </a:t>
            </a:r>
            <a:r>
              <a:rPr lang="bg-BG" dirty="0" err="1" smtClean="0"/>
              <a:t>растерни</a:t>
            </a:r>
            <a:r>
              <a:rPr lang="bg-BG" dirty="0" smtClean="0"/>
              <a:t> към векторни данни</a:t>
            </a:r>
          </a:p>
          <a:p>
            <a:pPr lvl="1"/>
            <a:r>
              <a:rPr lang="bg-BG" dirty="0" smtClean="0"/>
              <a:t>При нужда от векторно обработване (например при разпознаване на образи, намиране на контури, …)</a:t>
            </a:r>
          </a:p>
          <a:p>
            <a:pPr lvl="1"/>
            <a:r>
              <a:rPr lang="bg-BG" dirty="0" smtClean="0"/>
              <a:t>Тежки алгоритми, понякога с лоши и неизползваеми резултати</a:t>
            </a:r>
          </a:p>
          <a:p>
            <a:pPr lvl="1"/>
            <a:r>
              <a:rPr lang="bg-BG" dirty="0" err="1" smtClean="0"/>
              <a:t>Векторизацията</a:t>
            </a:r>
            <a:r>
              <a:rPr lang="bg-BG" dirty="0" smtClean="0"/>
              <a:t> се прилага само когато няма друга алтернатива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Най-чести връзки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0600" y="5029200"/>
            <a:ext cx="2362200" cy="1066800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32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Векторно</a:t>
            </a:r>
          </a:p>
          <a:p>
            <a:pPr algn="ctr"/>
            <a:r>
              <a:rPr lang="bg-BG" sz="32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устройство</a:t>
            </a:r>
            <a:endParaRPr lang="en-US" sz="2000" dirty="0" smtClean="0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40" name="Elbow Connector 11"/>
          <p:cNvCxnSpPr>
            <a:endCxn id="39" idx="0"/>
          </p:cNvCxnSpPr>
          <p:nvPr/>
        </p:nvCxnSpPr>
        <p:spPr>
          <a:xfrm rot="10800000" flipH="1">
            <a:off x="990600" y="3200400"/>
            <a:ext cx="1181100" cy="495300"/>
          </a:xfrm>
          <a:prstGeom prst="bentConnector4">
            <a:avLst>
              <a:gd name="adj1" fmla="val -19355"/>
              <a:gd name="adj2" fmla="val 248718"/>
            </a:avLst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11"/>
          <p:cNvCxnSpPr/>
          <p:nvPr/>
        </p:nvCxnSpPr>
        <p:spPr>
          <a:xfrm>
            <a:off x="3352800" y="3505200"/>
            <a:ext cx="2362200" cy="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11"/>
          <p:cNvCxnSpPr/>
          <p:nvPr/>
        </p:nvCxnSpPr>
        <p:spPr>
          <a:xfrm>
            <a:off x="2171700" y="4191000"/>
            <a:ext cx="0" cy="83820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715000" y="5029200"/>
            <a:ext cx="2362200" cy="1066800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3200" b="1" dirty="0" err="1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Растерно</a:t>
            </a:r>
            <a:r>
              <a:rPr lang="bg-BG" sz="32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 устройство</a:t>
            </a:r>
            <a:endParaRPr lang="en-US" sz="2000" dirty="0" smtClean="0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59" name="Elbow Connector 11"/>
          <p:cNvCxnSpPr/>
          <p:nvPr/>
        </p:nvCxnSpPr>
        <p:spPr>
          <a:xfrm>
            <a:off x="6896100" y="4191000"/>
            <a:ext cx="0" cy="83820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ounded Rectangle 96"/>
          <p:cNvSpPr/>
          <p:nvPr/>
        </p:nvSpPr>
        <p:spPr>
          <a:xfrm>
            <a:off x="609600" y="1676400"/>
            <a:ext cx="1752600" cy="762000"/>
          </a:xfrm>
          <a:prstGeom prst="round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2400" dirty="0" smtClean="0">
                <a:solidFill>
                  <a:schemeClr val="tx1"/>
                </a:solidFill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векторна обработка</a:t>
            </a:r>
            <a:endParaRPr lang="en-US" sz="2000" dirty="0" smtClean="0">
              <a:solidFill>
                <a:schemeClr val="tx1"/>
              </a:solidFill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103" name="Elbow Connector 11"/>
          <p:cNvCxnSpPr>
            <a:endCxn id="4" idx="0"/>
          </p:cNvCxnSpPr>
          <p:nvPr/>
        </p:nvCxnSpPr>
        <p:spPr>
          <a:xfrm flipH="1" flipV="1">
            <a:off x="6896100" y="3200400"/>
            <a:ext cx="1181100" cy="495300"/>
          </a:xfrm>
          <a:prstGeom prst="bentConnector4">
            <a:avLst>
              <a:gd name="adj1" fmla="val -19355"/>
              <a:gd name="adj2" fmla="val 233334"/>
            </a:avLst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ounded Rectangle 106"/>
          <p:cNvSpPr/>
          <p:nvPr/>
        </p:nvSpPr>
        <p:spPr>
          <a:xfrm>
            <a:off x="6629400" y="1752600"/>
            <a:ext cx="1905000" cy="762000"/>
          </a:xfrm>
          <a:prstGeom prst="round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2400" dirty="0" err="1" smtClean="0">
                <a:solidFill>
                  <a:schemeClr val="tx1"/>
                </a:solidFill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растерна</a:t>
            </a:r>
            <a:r>
              <a:rPr lang="bg-BG" sz="2400" dirty="0" smtClean="0">
                <a:solidFill>
                  <a:schemeClr val="tx1"/>
                </a:solidFill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 обработка</a:t>
            </a:r>
            <a:endParaRPr lang="en-US" sz="2000" dirty="0" smtClean="0">
              <a:solidFill>
                <a:schemeClr val="tx1"/>
              </a:solidFill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8" name="Rounded Rectangle 107"/>
          <p:cNvSpPr/>
          <p:nvPr/>
        </p:nvSpPr>
        <p:spPr>
          <a:xfrm>
            <a:off x="3276600" y="2895600"/>
            <a:ext cx="2286000" cy="762000"/>
          </a:xfrm>
          <a:prstGeom prst="round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2400" dirty="0" err="1" smtClean="0">
                <a:solidFill>
                  <a:schemeClr val="tx1"/>
                </a:solidFill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растеризация</a:t>
            </a:r>
            <a:endParaRPr lang="en-US" sz="2000" dirty="0" smtClean="0">
              <a:solidFill>
                <a:schemeClr val="tx1"/>
              </a:solidFill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25" name="Rounded Rectangle 124"/>
          <p:cNvSpPr/>
          <p:nvPr/>
        </p:nvSpPr>
        <p:spPr>
          <a:xfrm>
            <a:off x="838200" y="6096000"/>
            <a:ext cx="2667000" cy="457200"/>
          </a:xfrm>
          <a:prstGeom prst="round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2400" dirty="0" smtClean="0">
                <a:solidFill>
                  <a:schemeClr val="tx1"/>
                </a:solidFill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н</a:t>
            </a:r>
            <a:r>
              <a:rPr lang="bg-BG" sz="2400" dirty="0" smtClean="0">
                <a:solidFill>
                  <a:schemeClr val="tx1"/>
                </a:solidFill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апр</a:t>
            </a:r>
            <a:r>
              <a:rPr lang="bg-BG" sz="2400" dirty="0" smtClean="0">
                <a:solidFill>
                  <a:schemeClr val="tx1"/>
                </a:solidFill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. плотер</a:t>
            </a:r>
            <a:endParaRPr lang="en-US" sz="2000" dirty="0" smtClean="0">
              <a:solidFill>
                <a:schemeClr val="tx1"/>
              </a:solidFill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0" name="Rounded Rectangle 129"/>
          <p:cNvSpPr/>
          <p:nvPr/>
        </p:nvSpPr>
        <p:spPr>
          <a:xfrm>
            <a:off x="5562600" y="6096000"/>
            <a:ext cx="2667000" cy="457200"/>
          </a:xfrm>
          <a:prstGeom prst="round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2400" dirty="0" smtClean="0">
                <a:solidFill>
                  <a:schemeClr val="tx1"/>
                </a:solidFill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екран, видеофайл</a:t>
            </a:r>
            <a:endParaRPr lang="en-US" sz="2000" dirty="0" smtClean="0">
              <a:solidFill>
                <a:schemeClr val="tx1"/>
              </a:solidFill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19" name="Elbow Connector 11"/>
          <p:cNvCxnSpPr/>
          <p:nvPr/>
        </p:nvCxnSpPr>
        <p:spPr>
          <a:xfrm flipH="1">
            <a:off x="3330388" y="3886200"/>
            <a:ext cx="2362200" cy="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3657600" y="3657600"/>
            <a:ext cx="2286000" cy="762000"/>
          </a:xfrm>
          <a:prstGeom prst="round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bg-BG" sz="2400" dirty="0" err="1" smtClean="0">
                <a:solidFill>
                  <a:schemeClr val="tx1"/>
                </a:solidFill>
                <a:effectLst>
                  <a:outerShdw blurRad="254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векторизация</a:t>
            </a:r>
            <a:endParaRPr lang="en-US" sz="2000" dirty="0" smtClean="0">
              <a:solidFill>
                <a:schemeClr val="tx1"/>
              </a:solidFill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15000" y="3200400"/>
            <a:ext cx="2362200" cy="990600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3200" b="1" dirty="0" err="1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Растерни</a:t>
            </a:r>
            <a:r>
              <a:rPr lang="bg-BG" sz="32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 данни</a:t>
            </a:r>
            <a:endParaRPr lang="en-US" sz="1600" dirty="0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990600" y="3200400"/>
            <a:ext cx="2362200" cy="990600"/>
          </a:xfrm>
          <a:prstGeom prst="rect">
            <a:avLst/>
          </a:prstGeom>
          <a:solidFill>
            <a:srgbClr val="0070C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32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Векторни</a:t>
            </a:r>
          </a:p>
          <a:p>
            <a:pPr algn="ctr"/>
            <a:r>
              <a:rPr lang="bg-BG" sz="3200" b="1" dirty="0" smtClean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данни</a:t>
            </a:r>
            <a:endParaRPr lang="en-US" sz="1600" dirty="0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Използване в курса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При геометрични и графични модели</a:t>
            </a:r>
          </a:p>
          <a:p>
            <a:pPr lvl="1"/>
            <a:r>
              <a:rPr lang="bg-BG" dirty="0" smtClean="0"/>
              <a:t>Както векторни, така и </a:t>
            </a:r>
            <a:r>
              <a:rPr lang="bg-BG" dirty="0" err="1" smtClean="0"/>
              <a:t>растерни</a:t>
            </a:r>
            <a:r>
              <a:rPr lang="bg-BG" dirty="0" smtClean="0"/>
              <a:t> данни</a:t>
            </a:r>
          </a:p>
          <a:p>
            <a:pPr lvl="1"/>
            <a:endParaRPr lang="bg-BG" sz="1000" dirty="0" smtClean="0"/>
          </a:p>
          <a:p>
            <a:r>
              <a:rPr lang="bg-BG" dirty="0" smtClean="0"/>
              <a:t>При алгоритми за обработване</a:t>
            </a:r>
          </a:p>
          <a:p>
            <a:pPr lvl="1"/>
            <a:r>
              <a:rPr lang="bg-BG" smtClean="0"/>
              <a:t>Както векторни</a:t>
            </a:r>
            <a:r>
              <a:rPr lang="bg-BG" dirty="0" smtClean="0"/>
              <a:t>, така и </a:t>
            </a:r>
            <a:r>
              <a:rPr lang="bg-BG" dirty="0" err="1" smtClean="0"/>
              <a:t>растерни</a:t>
            </a:r>
            <a:r>
              <a:rPr lang="bg-BG" dirty="0" smtClean="0"/>
              <a:t/>
            </a:r>
            <a:br>
              <a:rPr lang="bg-BG" dirty="0" smtClean="0"/>
            </a:br>
            <a:r>
              <a:rPr lang="bg-BG" dirty="0" smtClean="0"/>
              <a:t>(според типа на данните и резултатите)</a:t>
            </a:r>
          </a:p>
          <a:p>
            <a:pPr lvl="1"/>
            <a:endParaRPr lang="bg-BG" sz="1000" dirty="0" smtClean="0"/>
          </a:p>
          <a:p>
            <a:r>
              <a:rPr lang="bg-BG" dirty="0" smtClean="0"/>
              <a:t>При изобразяване</a:t>
            </a:r>
          </a:p>
          <a:p>
            <a:pPr lvl="1"/>
            <a:r>
              <a:rPr lang="bg-BG" dirty="0" smtClean="0"/>
              <a:t>Само </a:t>
            </a:r>
            <a:r>
              <a:rPr lang="bg-BG" dirty="0" err="1" smtClean="0"/>
              <a:t>растерни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Демонстрации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6477000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chemeClr val="tx1">
                      <a:lumMod val="65000"/>
                      <a:lumOff val="35000"/>
                      <a:alpha val="50000"/>
                    </a:schemeClr>
                  </a:outerShdw>
                </a:effectLst>
                <a:latin typeface="Arial Black" panose="020B0A04020102020204" pitchFamily="34" charset="0"/>
              </a:rPr>
              <a:t>1:25</a:t>
            </a:r>
            <a:endParaRPr lang="bg-BG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chemeClr val="tx1">
                    <a:lumMod val="65000"/>
                    <a:lumOff val="35000"/>
                    <a:alpha val="50000"/>
                  </a:schemeClr>
                </a:outerShdw>
              </a:effectLst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Филм за фрактали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Използвани понятия</a:t>
            </a:r>
          </a:p>
          <a:p>
            <a:pPr lvl="1"/>
            <a:r>
              <a:rPr lang="bg-BG" dirty="0" err="1" smtClean="0"/>
              <a:t>Фрактална</a:t>
            </a:r>
            <a:r>
              <a:rPr lang="bg-BG" dirty="0" smtClean="0"/>
              <a:t> геометрия</a:t>
            </a:r>
            <a:r>
              <a:rPr lang="en-US" dirty="0" smtClean="0"/>
              <a:t>, </a:t>
            </a:r>
            <a:r>
              <a:rPr lang="bg-BG" dirty="0" smtClean="0"/>
              <a:t>комплексни числа, многомерни пространства, параметрични траектории, …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223049" y="6000691"/>
            <a:ext cx="254550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/>
              <a:t>“Journey in the Mandelbrot set”</a:t>
            </a:r>
          </a:p>
          <a:p>
            <a:pPr algn="ctr"/>
            <a:r>
              <a:rPr lang="en-US" sz="1400" dirty="0" smtClean="0">
                <a:hlinkClick r:id="rId3"/>
              </a:rPr>
              <a:t>http://youtu.be/JGxbhdr3w2I</a:t>
            </a:r>
            <a:endParaRPr lang="en-US" sz="1400" dirty="0"/>
          </a:p>
        </p:txBody>
      </p:sp>
      <p:pic>
        <p:nvPicPr>
          <p:cNvPr id="19457" name="Picture 1">
            <a:hlinkClick r:id="rId4" action="ppaction://hlinkfile"/>
          </p:cNvPr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2970639" y="4143600"/>
            <a:ext cx="3201561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Филм за елипси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Използвани понятия</a:t>
            </a:r>
          </a:p>
          <a:p>
            <a:pPr lvl="1"/>
            <a:r>
              <a:rPr lang="bg-BG" dirty="0" smtClean="0"/>
              <a:t>Текстури, осветяване, геометрични модели, свързани системи, виртуални механизми …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05000" y="6000691"/>
            <a:ext cx="243470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/>
              <a:t>“Ellipses…”</a:t>
            </a:r>
            <a:endParaRPr lang="en-US" sz="1400" dirty="0" smtClean="0">
              <a:hlinkClick r:id="rId3"/>
            </a:endParaRPr>
          </a:p>
          <a:p>
            <a:pPr algn="ctr"/>
            <a:r>
              <a:rPr lang="en-US" sz="1400" dirty="0" smtClean="0">
                <a:hlinkClick r:id="rId3"/>
              </a:rPr>
              <a:t>http://youtu.be/1v5Aqo6PaFw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800600" y="6000691"/>
            <a:ext cx="251427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/>
              <a:t>“Ellipses…” (wireframe)</a:t>
            </a:r>
            <a:endParaRPr lang="en-US" sz="1400" dirty="0" smtClean="0">
              <a:hlinkClick r:id="rId4"/>
            </a:endParaRPr>
          </a:p>
          <a:p>
            <a:pPr algn="ctr"/>
            <a:r>
              <a:rPr lang="en-US" sz="1400" dirty="0" smtClean="0">
                <a:hlinkClick r:id="rId4"/>
              </a:rPr>
              <a:t>http://youtu.be/Q-2_WhwDhjw</a:t>
            </a:r>
            <a:endParaRPr lang="en-US" sz="1400" dirty="0"/>
          </a:p>
        </p:txBody>
      </p:sp>
      <p:pic>
        <p:nvPicPr>
          <p:cNvPr id="17409" name="Picture 1">
            <a:hlinkClick r:id="rId5" action="ppaction://hlinkfile"/>
          </p:cNvPr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1828800" y="4143600"/>
            <a:ext cx="2514600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  <p:pic>
        <p:nvPicPr>
          <p:cNvPr id="17410" name="Picture 2">
            <a:hlinkClick r:id="rId7" action="ppaction://hlinkfile"/>
          </p:cNvPr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4800600" y="4143600"/>
            <a:ext cx="2514600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Филм за сгъваема къща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Използвани понятия</a:t>
            </a:r>
          </a:p>
          <a:p>
            <a:pPr lvl="1"/>
            <a:r>
              <a:rPr lang="bg-BG" dirty="0" smtClean="0"/>
              <a:t>Текстури, матрични трансформации,</a:t>
            </a:r>
            <a:br>
              <a:rPr lang="bg-BG" dirty="0" smtClean="0"/>
            </a:br>
            <a:r>
              <a:rPr lang="bg-BG" dirty="0" smtClean="0"/>
              <a:t>вложени координатни системи, </a:t>
            </a:r>
            <a:r>
              <a:rPr lang="bg-BG" dirty="0" err="1" smtClean="0"/>
              <a:t>много-елементни</a:t>
            </a:r>
            <a:r>
              <a:rPr lang="bg-BG" dirty="0" smtClean="0"/>
              <a:t> системи, заглаждане…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437624" y="6000691"/>
            <a:ext cx="224471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/>
              <a:t>“</a:t>
            </a:r>
            <a:r>
              <a:rPr lang="ja-JP" altLang="en-US" sz="1400" dirty="0"/>
              <a:t>構成可変な家</a:t>
            </a:r>
            <a:r>
              <a:rPr lang="en-US" sz="1400" dirty="0" smtClean="0"/>
              <a:t>”</a:t>
            </a:r>
          </a:p>
          <a:p>
            <a:pPr algn="ctr"/>
            <a:r>
              <a:rPr lang="en-US" sz="1400" dirty="0" smtClean="0">
                <a:hlinkClick r:id="rId3"/>
              </a:rPr>
              <a:t>http://youtu.be/OfjE8RlcaJ8</a:t>
            </a:r>
            <a:endParaRPr lang="en-US" sz="1400" dirty="0"/>
          </a:p>
        </p:txBody>
      </p:sp>
      <p:pic>
        <p:nvPicPr>
          <p:cNvPr id="15361" name="Picture 1">
            <a:hlinkClick r:id="rId4" action="ppaction://hlinkfile"/>
          </p:cNvPr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2971800" y="4114800"/>
            <a:ext cx="3201563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Оп-па</a:t>
            </a:r>
          </a:p>
          <a:p>
            <a:pPr lvl="1"/>
            <a:r>
              <a:rPr lang="bg-BG" dirty="0" smtClean="0"/>
              <a:t>Ето с български субтитри: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01787" y="3562134"/>
            <a:ext cx="231999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/>
              <a:t>“</a:t>
            </a:r>
            <a:r>
              <a:rPr lang="bg-BG" sz="1400" dirty="0" smtClean="0"/>
              <a:t>Сгъваемата къща</a:t>
            </a:r>
            <a:r>
              <a:rPr lang="en-US" sz="1400" dirty="0" smtClean="0"/>
              <a:t>”</a:t>
            </a:r>
          </a:p>
          <a:p>
            <a:pPr algn="ctr"/>
            <a:r>
              <a:rPr lang="en-US" sz="1400" dirty="0">
                <a:hlinkClick r:id="rId3"/>
              </a:rPr>
              <a:t>http://</a:t>
            </a:r>
            <a:r>
              <a:rPr lang="en-US" sz="1400" dirty="0" smtClean="0">
                <a:hlinkClick r:id="rId3"/>
              </a:rPr>
              <a:t>youtu.be/O1xhIfAVfXo</a:t>
            </a:r>
            <a:endParaRPr lang="en-US" sz="1400" dirty="0"/>
          </a:p>
        </p:txBody>
      </p:sp>
      <p:pic>
        <p:nvPicPr>
          <p:cNvPr id="13313" name="Picture 1">
            <a:hlinkClick r:id="rId4" action="ppaction://hlinkfile"/>
          </p:cNvPr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2970637" y="1705200"/>
            <a:ext cx="3201563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xmlns="" val="4114363296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Последен филм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Използвани понятия</a:t>
            </a:r>
          </a:p>
          <a:p>
            <a:pPr lvl="1"/>
            <a:r>
              <a:rPr lang="bg-BG" dirty="0" smtClean="0"/>
              <a:t>Интерактивно моделиране, програмен интерфейс, параметрично движение, прототипно моделиране, канали …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43001" y="6000691"/>
            <a:ext cx="32004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 smtClean="0"/>
              <a:t>“          ”</a:t>
            </a:r>
            <a:endParaRPr lang="en-US" sz="1400" dirty="0" smtClean="0">
              <a:hlinkClick r:id="rId3"/>
            </a:endParaRPr>
          </a:p>
          <a:p>
            <a:pPr algn="ctr"/>
            <a:r>
              <a:rPr lang="en-US" sz="1400" dirty="0" smtClean="0">
                <a:hlinkClick r:id="rId4"/>
              </a:rPr>
              <a:t>http://youtu.be/53EtAejQoEo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724400" y="6000691"/>
            <a:ext cx="320039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 smtClean="0"/>
              <a:t>“           – Behind the scenes”</a:t>
            </a:r>
          </a:p>
          <a:p>
            <a:pPr algn="ctr"/>
            <a:r>
              <a:rPr lang="en-US" sz="1400" dirty="0" smtClean="0">
                <a:hlinkClick r:id="rId5"/>
              </a:rPr>
              <a:t>http://youtu.be/WbSw5z45gAQ</a:t>
            </a:r>
            <a:endParaRPr lang="en-US" sz="1400" dirty="0" smtClean="0">
              <a:hlinkClick r:id="rId6"/>
            </a:endParaRPr>
          </a:p>
        </p:txBody>
      </p:sp>
      <p:sp>
        <p:nvSpPr>
          <p:cNvPr id="9" name="TextBox 8"/>
          <p:cNvSpPr txBox="1"/>
          <p:nvPr/>
        </p:nvSpPr>
        <p:spPr>
          <a:xfrm rot="10800000">
            <a:off x="1143000" y="6005670"/>
            <a:ext cx="3200399" cy="3189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 smtClean="0"/>
              <a:t>TIXIV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 rot="10800000">
            <a:off x="5133976" y="6000750"/>
            <a:ext cx="558165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/>
              <a:t>TIXIV</a:t>
            </a:r>
            <a:endParaRPr lang="en-US" sz="1400" dirty="0"/>
          </a:p>
        </p:txBody>
      </p:sp>
      <p:pic>
        <p:nvPicPr>
          <p:cNvPr id="11265" name="Picture 1">
            <a:hlinkClick r:id="rId7" action="ppaction://hlinkfile"/>
          </p:cNvPr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1219200" y="4038600"/>
            <a:ext cx="3201563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  <p:pic>
        <p:nvPicPr>
          <p:cNvPr id="11266" name="Picture 2">
            <a:hlinkClick r:id="rId9" action="ppaction://hlinkfile"/>
          </p:cNvPr>
          <p:cNvPicPr>
            <a:picLocks noChangeAspect="1" noChangeArrowheads="1"/>
          </p:cNvPicPr>
          <p:nvPr/>
        </p:nvPicPr>
        <p:blipFill>
          <a:blip r:embed="rId10" cstate="screen"/>
          <a:srcRect/>
          <a:stretch>
            <a:fillRect/>
          </a:stretch>
        </p:blipFill>
        <p:spPr bwMode="auto">
          <a:xfrm>
            <a:off x="4723237" y="4038600"/>
            <a:ext cx="3201563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Кратки </a:t>
            </a:r>
            <a:r>
              <a:rPr lang="bg-BG" dirty="0" err="1" smtClean="0"/>
              <a:t>клипчета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Две кратки клипчета:</a:t>
            </a:r>
            <a:endParaRPr lang="bg-BG" dirty="0" smtClean="0"/>
          </a:p>
          <a:p>
            <a:pPr lvl="1"/>
            <a:r>
              <a:rPr lang="bg-BG" dirty="0" smtClean="0"/>
              <a:t>Динамичен физичен модел</a:t>
            </a:r>
          </a:p>
          <a:p>
            <a:pPr lvl="1"/>
            <a:r>
              <a:rPr lang="bg-BG" dirty="0" smtClean="0"/>
              <a:t>Игра на сенки с Френската </a:t>
            </a:r>
            <a:r>
              <a:rPr lang="bg-BG" dirty="0" smtClean="0"/>
              <a:t>революция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19201" y="6000691"/>
            <a:ext cx="32004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 smtClean="0"/>
              <a:t>“Lab experiments with elastic blobs”</a:t>
            </a:r>
            <a:endParaRPr lang="en-US" sz="1400" dirty="0" smtClean="0">
              <a:hlinkClick r:id="rId3"/>
            </a:endParaRPr>
          </a:p>
          <a:p>
            <a:pPr algn="ctr"/>
            <a:r>
              <a:rPr lang="en-US" sz="1400" dirty="0" smtClean="0">
                <a:hlinkClick r:id="rId4"/>
              </a:rPr>
              <a:t>http://youtu.be/lAlvYxAMoLk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724400" y="6000691"/>
            <a:ext cx="32004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 smtClean="0"/>
              <a:t>“Being punished for the recess”</a:t>
            </a:r>
          </a:p>
          <a:p>
            <a:pPr algn="ctr"/>
            <a:r>
              <a:rPr lang="en-US" sz="1400" dirty="0" smtClean="0">
                <a:hlinkClick r:id="rId5"/>
              </a:rPr>
              <a:t>http://youtu.be/XfBdOg-p_zU</a:t>
            </a:r>
            <a:endParaRPr lang="en-US" sz="1400" dirty="0" smtClean="0">
              <a:hlinkClick r:id="rId6"/>
            </a:endParaRPr>
          </a:p>
        </p:txBody>
      </p:sp>
      <p:pic>
        <p:nvPicPr>
          <p:cNvPr id="9217" name="Picture 1">
            <a:hlinkClick r:id="rId7" action="ppaction://hlinkfile"/>
          </p:cNvPr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1219200" y="3962400"/>
            <a:ext cx="3201563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  <p:pic>
        <p:nvPicPr>
          <p:cNvPr id="9218" name="Picture 2">
            <a:hlinkClick r:id="rId9" action="ppaction://hlinkfile"/>
          </p:cNvPr>
          <p:cNvPicPr>
            <a:picLocks noChangeAspect="1" noChangeArrowheads="1"/>
          </p:cNvPicPr>
          <p:nvPr/>
        </p:nvPicPr>
        <p:blipFill>
          <a:blip r:embed="rId10" cstate="screen"/>
          <a:srcRect/>
          <a:stretch>
            <a:fillRect/>
          </a:stretch>
        </p:blipFill>
        <p:spPr bwMode="auto">
          <a:xfrm>
            <a:off x="4723237" y="3962400"/>
            <a:ext cx="3201563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Малко известното в КГ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Почти всичко е известно отдавна</a:t>
            </a:r>
          </a:p>
          <a:p>
            <a:pPr lvl="1"/>
            <a:r>
              <a:rPr lang="bg-BG" dirty="0" smtClean="0"/>
              <a:t>Изобразяване в </a:t>
            </a:r>
            <a:r>
              <a:rPr lang="en-US" dirty="0" smtClean="0"/>
              <a:t>2D</a:t>
            </a:r>
            <a:endParaRPr lang="bg-BG" dirty="0" smtClean="0"/>
          </a:p>
          <a:p>
            <a:pPr lvl="1"/>
            <a:r>
              <a:rPr lang="bg-BG" dirty="0" smtClean="0"/>
              <a:t>Представяне на </a:t>
            </a:r>
            <a:r>
              <a:rPr lang="en-US" dirty="0" smtClean="0"/>
              <a:t>3D</a:t>
            </a:r>
            <a:r>
              <a:rPr lang="bg-BG" dirty="0" smtClean="0"/>
              <a:t> форми в </a:t>
            </a:r>
            <a:r>
              <a:rPr lang="en-US" dirty="0" smtClean="0"/>
              <a:t>2D</a:t>
            </a:r>
          </a:p>
          <a:p>
            <a:pPr lvl="1"/>
            <a:r>
              <a:rPr lang="bg-BG" dirty="0" smtClean="0"/>
              <a:t>Линейна перспектива</a:t>
            </a:r>
          </a:p>
          <a:p>
            <a:pPr lvl="1"/>
            <a:r>
              <a:rPr lang="bg-BG" dirty="0" smtClean="0"/>
              <a:t>Векторна и </a:t>
            </a:r>
            <a:r>
              <a:rPr lang="bg-BG" dirty="0" err="1" smtClean="0"/>
              <a:t>растерна</a:t>
            </a:r>
            <a:r>
              <a:rPr lang="bg-BG" dirty="0" smtClean="0"/>
              <a:t> графика</a:t>
            </a:r>
          </a:p>
          <a:p>
            <a:pPr lvl="1"/>
            <a:r>
              <a:rPr lang="bg-BG" dirty="0" smtClean="0"/>
              <a:t>Анимация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Проекти на студенти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Проекти на ваши колеги от КГ</a:t>
            </a:r>
          </a:p>
          <a:p>
            <a:pPr lvl="1"/>
            <a:r>
              <a:rPr lang="bg-BG" dirty="0" smtClean="0"/>
              <a:t>Хеликоптер</a:t>
            </a:r>
            <a:endParaRPr lang="bg-BG" dirty="0" smtClean="0"/>
          </a:p>
          <a:p>
            <a:pPr lvl="1"/>
            <a:r>
              <a:rPr lang="bg-BG" dirty="0" smtClean="0"/>
              <a:t>Влюбени </a:t>
            </a:r>
            <a:r>
              <a:rPr lang="bg-BG" dirty="0" smtClean="0"/>
              <a:t>прасенца (няма да се смеете)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23570" y="6000691"/>
            <a:ext cx="264843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 smtClean="0"/>
              <a:t>“Helicopter 2”</a:t>
            </a:r>
          </a:p>
          <a:p>
            <a:pPr algn="ctr"/>
            <a:r>
              <a:rPr lang="en-US" sz="1400" dirty="0" smtClean="0">
                <a:hlinkClick r:id="rId3"/>
              </a:rPr>
              <a:t>http://youtu.be/EaYMza9eY30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4648200" y="6029980"/>
            <a:ext cx="262673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 smtClean="0"/>
              <a:t>“Pigs in love</a:t>
            </a:r>
            <a:r>
              <a:rPr lang="bg-BG" sz="1400" dirty="0" smtClean="0"/>
              <a:t>”</a:t>
            </a:r>
          </a:p>
          <a:p>
            <a:pPr algn="ctr"/>
            <a:r>
              <a:rPr lang="en-US" sz="1400" dirty="0" smtClean="0">
                <a:hlinkClick r:id="rId4"/>
              </a:rPr>
              <a:t>http://youtu</a:t>
            </a:r>
            <a:r>
              <a:rPr lang="bg-BG" sz="1400" dirty="0" smtClean="0">
                <a:hlinkClick r:id="rId4"/>
              </a:rPr>
              <a:t>.</a:t>
            </a:r>
            <a:r>
              <a:rPr lang="en-US" sz="1400" dirty="0" smtClean="0">
                <a:hlinkClick r:id="rId4"/>
              </a:rPr>
              <a:t>be/BTGu4GTtqeM</a:t>
            </a:r>
            <a:endParaRPr lang="en-US" sz="1400" dirty="0" smtClean="0"/>
          </a:p>
        </p:txBody>
      </p:sp>
      <p:pic>
        <p:nvPicPr>
          <p:cNvPr id="7169" name="Picture 1">
            <a:hlinkClick r:id="rId5" action="ppaction://hlinkfile"/>
          </p:cNvPr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1981200" y="4038600"/>
            <a:ext cx="2438400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  <p:pic>
        <p:nvPicPr>
          <p:cNvPr id="7170" name="Picture 2">
            <a:hlinkClick r:id="rId7" action="ppaction://hlinkfile"/>
          </p:cNvPr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4724400" y="4038600"/>
            <a:ext cx="2438400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Въпроси?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Повече информация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09688" indent="-1309688"/>
            <a:r>
              <a:rPr lang="en-US" sz="2800" dirty="0" smtClean="0"/>
              <a:t>[LUKI]	</a:t>
            </a:r>
            <a:r>
              <a:rPr lang="bg-BG" sz="2800" b="0" dirty="0" smtClean="0"/>
              <a:t>стр. 9-</a:t>
            </a:r>
            <a:r>
              <a:rPr lang="en-US" sz="2800" b="0" dirty="0" smtClean="0"/>
              <a:t>26</a:t>
            </a:r>
            <a:endParaRPr lang="bg-BG" sz="2800" b="0" dirty="0" smtClean="0"/>
          </a:p>
          <a:p>
            <a:pPr marL="1309688" indent="-1309688"/>
            <a:r>
              <a:rPr lang="en-US" sz="2800" dirty="0" smtClean="0"/>
              <a:t>[PAQU]</a:t>
            </a:r>
            <a:r>
              <a:rPr lang="en-US" sz="2800" b="0" dirty="0" smtClean="0"/>
              <a:t>	</a:t>
            </a:r>
            <a:r>
              <a:rPr lang="bg-BG" sz="2800" b="0" dirty="0" smtClean="0"/>
              <a:t>стр. </a:t>
            </a:r>
            <a:r>
              <a:rPr lang="en-US" sz="2800" b="0" dirty="0" smtClean="0"/>
              <a:t>ix-xviii</a:t>
            </a:r>
          </a:p>
          <a:p>
            <a:pPr marL="1309688" indent="-1309688"/>
            <a:r>
              <a:rPr lang="en-US" sz="2800" dirty="0" smtClean="0"/>
              <a:t>[KLAW]	</a:t>
            </a:r>
            <a:r>
              <a:rPr lang="bg-BG" sz="2800" b="0" dirty="0" smtClean="0"/>
              <a:t>стр. 7-9</a:t>
            </a:r>
          </a:p>
          <a:p>
            <a:pPr marL="1309688" indent="-1309688"/>
            <a:endParaRPr lang="bg-BG" sz="2800" b="0" dirty="0" smtClean="0"/>
          </a:p>
          <a:p>
            <a:pPr marL="1309688" indent="-1309688"/>
            <a:r>
              <a:rPr lang="bg-BG" sz="2800" dirty="0" smtClean="0"/>
              <a:t>А също и:</a:t>
            </a:r>
          </a:p>
          <a:p>
            <a:pPr marL="685800" lvl="1"/>
            <a:r>
              <a:rPr lang="en-US" sz="2400" b="0" dirty="0" smtClean="0"/>
              <a:t>Bitmap and Vector Graphics Explained</a:t>
            </a:r>
            <a:r>
              <a:rPr lang="bg-BG" sz="2400" b="0" dirty="0" smtClean="0"/>
              <a:t/>
            </a:r>
            <a:br>
              <a:rPr lang="bg-BG" sz="2400" b="0" dirty="0" smtClean="0"/>
            </a:br>
            <a:r>
              <a:rPr lang="en-US" sz="2000" dirty="0" smtClean="0">
                <a:hlinkClick r:id="rId3"/>
              </a:rPr>
              <a:t>http://freerangestock.com/understanding/vector_bitmap</a:t>
            </a:r>
            <a:endParaRPr lang="bg-BG" sz="2000" dirty="0" smtClean="0"/>
          </a:p>
          <a:p>
            <a:pPr marL="685800" lvl="1"/>
            <a:r>
              <a:rPr lang="en-US" sz="2400" dirty="0" smtClean="0"/>
              <a:t>Raster (Bitmap) </a:t>
            </a:r>
            <a:r>
              <a:rPr lang="en-US" sz="2400" dirty="0" err="1" smtClean="0"/>
              <a:t>vs</a:t>
            </a:r>
            <a:r>
              <a:rPr lang="en-US" sz="2400" dirty="0" smtClean="0"/>
              <a:t> Vector</a:t>
            </a:r>
            <a:r>
              <a:rPr lang="bg-BG" sz="2400" dirty="0" smtClean="0"/>
              <a:t/>
            </a:r>
            <a:br>
              <a:rPr lang="bg-BG" sz="2400" dirty="0" smtClean="0"/>
            </a:br>
            <a:r>
              <a:rPr lang="en-US" sz="2000" dirty="0" smtClean="0">
                <a:hlinkClick r:id="rId4"/>
              </a:rPr>
              <a:t>http://vector-</a:t>
            </a:r>
            <a:r>
              <a:rPr lang="en-US" sz="2000" dirty="0" err="1" smtClean="0">
                <a:hlinkClick r:id="rId4"/>
              </a:rPr>
              <a:t>conversions.com/vectorizing/raster_vs_vector.html</a:t>
            </a:r>
            <a:endParaRPr lang="bg-BG" sz="2000" dirty="0" smtClean="0"/>
          </a:p>
          <a:p>
            <a:pPr marL="685800" lvl="1"/>
            <a:endParaRPr lang="bg-BG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97975" y="4734580"/>
            <a:ext cx="234436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>
                <a:hlinkClick r:id="rId4"/>
              </a:rPr>
              <a:t>http</a:t>
            </a:r>
            <a:r>
              <a:rPr lang="en-US" sz="1400" dirty="0">
                <a:hlinkClick r:id="rId4"/>
              </a:rPr>
              <a:t>://</a:t>
            </a:r>
            <a:r>
              <a:rPr lang="en-US" sz="1400" dirty="0" smtClean="0">
                <a:hlinkClick r:id="rId4"/>
              </a:rPr>
              <a:t>youtu.be/DOZZT9iyans</a:t>
            </a:r>
            <a:endParaRPr lang="en-US" sz="1400" dirty="0" smtClean="0"/>
          </a:p>
          <a:p>
            <a:pPr algn="ctr"/>
            <a:endParaRPr lang="en-US" sz="1400" dirty="0" smtClean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913349904"/>
              </p:ext>
            </p:extLst>
          </p:nvPr>
        </p:nvGraphicFramePr>
        <p:xfrm>
          <a:off x="1600200" y="685800"/>
          <a:ext cx="5686425" cy="990600"/>
        </p:xfrm>
        <a:graphic>
          <a:graphicData uri="http://schemas.openxmlformats.org/presentationml/2006/ole">
            <p:oleObj spid="_x0000_s1030" name="Уравнение" r:id="rId5" imgW="2552700" imgH="444500" progId="Equation.3">
              <p:embed/>
            </p:oleObj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912457363"/>
              </p:ext>
            </p:extLst>
          </p:nvPr>
        </p:nvGraphicFramePr>
        <p:xfrm>
          <a:off x="3397975" y="1752600"/>
          <a:ext cx="2286000" cy="798876"/>
        </p:xfrm>
        <a:graphic>
          <a:graphicData uri="http://schemas.openxmlformats.org/presentationml/2006/ole">
            <p:oleObj spid="_x0000_s1031" name="Уравнение" r:id="rId6" imgW="1308100" imgH="457200" progId="Equation.3">
              <p:embed/>
            </p:oleObj>
          </a:graphicData>
        </a:graphic>
      </p:graphicFrame>
      <p:pic>
        <p:nvPicPr>
          <p:cNvPr id="1032" name="Picture 8">
            <a:hlinkClick r:id="rId7" action="ppaction://hlinkfile"/>
          </p:cNvPr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2895600" y="2819400"/>
            <a:ext cx="3201563" cy="18000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Край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906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r>
              <a:rPr lang="bg-BG" dirty="0" smtClean="0"/>
              <a:t>Изобразяване в </a:t>
            </a:r>
            <a:r>
              <a:rPr lang="en-US" dirty="0" smtClean="0"/>
              <a:t>2D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838200" y="685800"/>
            <a:ext cx="7416800" cy="55626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Изобразяване в </a:t>
            </a:r>
            <a:r>
              <a:rPr lang="en-US" dirty="0" smtClean="0"/>
              <a:t>2D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Какво е това</a:t>
            </a:r>
          </a:p>
          <a:p>
            <a:pPr lvl="1"/>
            <a:r>
              <a:rPr lang="bg-BG" dirty="0" smtClean="0"/>
              <a:t>Скални рисунки</a:t>
            </a:r>
            <a:endParaRPr lang="en-US" dirty="0" smtClean="0"/>
          </a:p>
          <a:p>
            <a:endParaRPr lang="bg-BG" sz="1000" dirty="0" smtClean="0"/>
          </a:p>
          <a:p>
            <a:r>
              <a:rPr lang="bg-BG" dirty="0" smtClean="0"/>
              <a:t>Време</a:t>
            </a:r>
          </a:p>
          <a:p>
            <a:pPr lvl="1"/>
            <a:r>
              <a:rPr lang="bg-BG" dirty="0" smtClean="0"/>
              <a:t>През неолита (преди 60-80 века)</a:t>
            </a:r>
          </a:p>
          <a:p>
            <a:pPr lvl="1"/>
            <a:endParaRPr lang="bg-BG" sz="1000" dirty="0" smtClean="0"/>
          </a:p>
          <a:p>
            <a:r>
              <a:rPr lang="bg-BG" dirty="0" smtClean="0"/>
              <a:t>Място</a:t>
            </a:r>
          </a:p>
          <a:p>
            <a:pPr lvl="1"/>
            <a:r>
              <a:rPr lang="bg-BG" dirty="0" smtClean="0"/>
              <a:t>Пещерата Магура, България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Pavel\Courses\Materials\Course.OKG 2012-13\OKG-02. Topics in KG\Images\DionysosHouseMosaic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62000" y="685800"/>
            <a:ext cx="7715939" cy="5410200"/>
          </a:xfrm>
          <a:prstGeom prst="rect">
            <a:avLst/>
          </a:prstGeom>
          <a:ln w="12700" cap="sq">
            <a:solidFill>
              <a:schemeClr val="tx1"/>
            </a:solidFill>
            <a:prstDash val="solid"/>
            <a:miter lim="8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3</a:t>
            </a:r>
            <a:r>
              <a:rPr lang="en-US" dirty="0" smtClean="0"/>
              <a:t>D </a:t>
            </a:r>
            <a:r>
              <a:rPr lang="bg-BG" dirty="0" smtClean="0"/>
              <a:t>форми в </a:t>
            </a:r>
            <a:r>
              <a:rPr lang="en-US" dirty="0" smtClean="0"/>
              <a:t>2D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Какво е това</a:t>
            </a:r>
          </a:p>
          <a:p>
            <a:pPr lvl="1"/>
            <a:r>
              <a:rPr lang="bg-BG" dirty="0" smtClean="0"/>
              <a:t>Подова мозайка в Къщата на </a:t>
            </a:r>
            <a:r>
              <a:rPr lang="bg-BG" dirty="0" err="1" smtClean="0"/>
              <a:t>Дионисий</a:t>
            </a:r>
            <a:endParaRPr lang="en-US" dirty="0" smtClean="0"/>
          </a:p>
          <a:p>
            <a:endParaRPr lang="bg-BG" sz="1000" dirty="0" smtClean="0"/>
          </a:p>
          <a:p>
            <a:r>
              <a:rPr lang="bg-BG" dirty="0" smtClean="0"/>
              <a:t>Време</a:t>
            </a:r>
          </a:p>
          <a:p>
            <a:pPr lvl="1"/>
            <a:r>
              <a:rPr lang="bg-BG" dirty="0" smtClean="0"/>
              <a:t>През </a:t>
            </a:r>
            <a:r>
              <a:rPr lang="en-US" dirty="0" smtClean="0"/>
              <a:t>II </a:t>
            </a:r>
            <a:r>
              <a:rPr lang="bg-BG" dirty="0" smtClean="0"/>
              <a:t>век пр.н.е (преди 22 века)</a:t>
            </a:r>
          </a:p>
          <a:p>
            <a:pPr lvl="1"/>
            <a:endParaRPr lang="bg-BG" sz="1000" dirty="0" smtClean="0"/>
          </a:p>
          <a:p>
            <a:r>
              <a:rPr lang="bg-BG" dirty="0" smtClean="0"/>
              <a:t>Място</a:t>
            </a:r>
          </a:p>
          <a:p>
            <a:pPr lvl="1"/>
            <a:r>
              <a:rPr lang="bg-BG" dirty="0" smtClean="0"/>
              <a:t>Пафос, Кипър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910</Words>
  <Application>Microsoft Office PowerPoint</Application>
  <PresentationFormat>On-screen Show (4:3)</PresentationFormat>
  <Paragraphs>328</Paragraphs>
  <Slides>54</Slides>
  <Notes>54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6" baseType="lpstr">
      <vt:lpstr>Office Theme</vt:lpstr>
      <vt:lpstr>Уравнение</vt:lpstr>
      <vt:lpstr>Slide 1</vt:lpstr>
      <vt:lpstr>Съдържание</vt:lpstr>
      <vt:lpstr>Компютърна графика: какво е и откога е?</vt:lpstr>
      <vt:lpstr>Дефиниции</vt:lpstr>
      <vt:lpstr>Малко известното в КГ</vt:lpstr>
      <vt:lpstr>Изобразяване в 2D</vt:lpstr>
      <vt:lpstr>Изобразяване в 2D</vt:lpstr>
      <vt:lpstr>Slide 8</vt:lpstr>
      <vt:lpstr>3D форми в 2D</vt:lpstr>
      <vt:lpstr>Slide 10</vt:lpstr>
      <vt:lpstr>Линейна перспектива</vt:lpstr>
      <vt:lpstr>Slide 12</vt:lpstr>
      <vt:lpstr>Wireframe (телен) модел</vt:lpstr>
      <vt:lpstr>Slide 14</vt:lpstr>
      <vt:lpstr>Slide 15</vt:lpstr>
      <vt:lpstr>Пиксели + цветове</vt:lpstr>
      <vt:lpstr>Slide 17</vt:lpstr>
      <vt:lpstr>Растери и текстури</vt:lpstr>
      <vt:lpstr>Съвременна история</vt:lpstr>
      <vt:lpstr>Раждане 1960+</vt:lpstr>
      <vt:lpstr>Детство 1970+</vt:lpstr>
      <vt:lpstr>Тийнейджърство 1980+</vt:lpstr>
      <vt:lpstr>Пълнолетие 1990+</vt:lpstr>
      <vt:lpstr>Зряла възраст 2000+</vt:lpstr>
      <vt:lpstr>Старост 2010+</vt:lpstr>
      <vt:lpstr>КГ и другите дисциплини</vt:lpstr>
      <vt:lpstr>Кулинарен модел</vt:lpstr>
      <vt:lpstr>Slide 28</vt:lpstr>
      <vt:lpstr>Slide 29</vt:lpstr>
      <vt:lpstr>Необходими знания</vt:lpstr>
      <vt:lpstr>Приложение</vt:lpstr>
      <vt:lpstr>Векторна и растерна графика</vt:lpstr>
      <vt:lpstr>Видове графика</vt:lpstr>
      <vt:lpstr>Векторна графика</vt:lpstr>
      <vt:lpstr>Пример</vt:lpstr>
      <vt:lpstr>След мащабиране</vt:lpstr>
      <vt:lpstr>Растерна графика</vt:lpstr>
      <vt:lpstr>След мащабиране</vt:lpstr>
      <vt:lpstr>Растеризация</vt:lpstr>
      <vt:lpstr>Векторизация</vt:lpstr>
      <vt:lpstr>Най-чести връзки</vt:lpstr>
      <vt:lpstr>Използване в курса</vt:lpstr>
      <vt:lpstr>Демонстрации</vt:lpstr>
      <vt:lpstr>Филм за фрактали</vt:lpstr>
      <vt:lpstr>Филм за елипси</vt:lpstr>
      <vt:lpstr>Филм за сгъваема къща</vt:lpstr>
      <vt:lpstr>Slide 47</vt:lpstr>
      <vt:lpstr>Последен филм</vt:lpstr>
      <vt:lpstr>Кратки клипчета</vt:lpstr>
      <vt:lpstr>Проекти на студенти</vt:lpstr>
      <vt:lpstr>Въпроси?</vt:lpstr>
      <vt:lpstr>Повече информация</vt:lpstr>
      <vt:lpstr>Slide 53</vt:lpstr>
      <vt:lpstr>Край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2012-07-22T14:35:03Z</dcterms:created>
  <dcterms:modified xsi:type="dcterms:W3CDTF">2017-10-01T19:34:06Z</dcterms:modified>
</cp:coreProperties>
</file>

<file path=docProps/thumbnail.jpeg>
</file>